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6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84796-8459-4607-92AA-246C60F50FA6}" v="17" dt="2019-03-08T16:47:04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E374-0A85-4C35-B209-640618FC007D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F6122-08E4-4EC8-95C6-A88C1674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e24760a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ce24760a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e24760a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ce24760a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49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e24760a9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ce24760a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e24760a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ce24760a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C586-7B9B-4877-940B-EEFC3FA17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73622-0D24-41B1-B501-8C5CF745D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F70D-89C2-434A-AD31-C331EE83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F164-62E0-4C2E-BA45-E3FBD12B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B0F2-2C95-42FB-B554-1804BFC9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56CC-11AE-40EF-A789-844DBB43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7552E-4770-49A1-8752-CC03F6701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4A32C-675E-49DA-842A-6C40DF92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A79F-14FA-4275-A953-57CEDC83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7ED06-C958-4E9A-AA6D-E9EFCBFF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54D07-BCB2-404C-909E-CFF23083E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C8BCB-E48F-44E4-B27D-CF67B9FB8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1809-3B07-4E90-9DBB-D5CBE61B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CA21E-B04E-434B-9D7D-914724D7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0382-73D9-483C-8FFA-017A3949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— No Image">
  <p:cSld name="1_Title Slide — No Im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5" y="1784"/>
            <a:ext cx="12179308" cy="68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454000" y="1913822"/>
            <a:ext cx="4001193" cy="130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454227" y="3220862"/>
            <a:ext cx="400119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65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— 1 Column">
  <p:cSld name="1_Content Slide — 1 Colum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66611" y="555809"/>
            <a:ext cx="374117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6725" y="1692275"/>
            <a:ext cx="3741738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8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6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1583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38E0-98C5-4699-9B89-7852B9BA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558A-0A59-4D3B-8826-D67CE082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7AEB-12A6-4ABD-A0BB-180DAC4E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F6297-FE51-4DAE-AB34-7421338F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0ACE-38B0-40C4-8CF2-6BBC215F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A963-578B-4929-BED3-838F54AC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E2403-14E6-4156-84D7-5ABA980C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FA96-9211-4FE8-9260-B3AA5EF2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12C26-0996-498B-B553-6956A2B6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9237-ABC7-4420-B3CE-C60A1F40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D893-359C-419B-8C58-5AD9757F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E15A-02CA-4947-878B-2CFDEB965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4E72F-6A21-427C-A0E9-384F52D0F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A81C1-EDE5-40E0-8129-93D753FC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3C11D-D42F-42FE-B503-1662E4D2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753AD-1710-4E5F-A7B9-FFAF0DA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8828-9F51-496C-85E5-3164333D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DCE67-4934-4708-B817-7B2B6346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7C989-C2F0-4BFC-B37D-E5C003C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A2B7F-4E10-406E-A233-1BE03C505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D1A3A-24DC-49BF-AA9E-AA5DAA981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02E96-FF6B-4B3D-94C6-30462C11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32440-4BB6-449C-B1E9-B7D61038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7B2D9-3616-4DB7-879F-CC52878C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93DA-19A2-4697-ACA6-E60111EA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A104E-E36A-44DA-A470-28488875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04CCA-D0F4-4AB6-ADC7-FAEC36FD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081DC-CA94-4801-A8A6-939B66D6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1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3FDA9-DF54-4A81-A741-D4A83D0B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6722D-0561-4515-AB68-1332A195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AD087-7348-44E6-8D1B-5323541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7020-3453-408F-8DB1-8AD8213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459F-F8B9-4C13-BD92-80867FE9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97C66-BA05-4012-8363-ED2B237A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7A93-3F48-434F-9A1E-F35B3C5A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B4AF4-350A-46B3-8C2E-A1F9C5E1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6C1A-FFB1-47CD-B99E-584BFA89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2201-11D4-4FD1-B190-846CD30E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D164C-5EE3-4DA9-AD7F-A0C3E43F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51D84-C221-4F62-9C9E-6747232E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3B3EE-EF16-4FC9-820B-7099FD57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36242-0513-464C-AFD8-AF355F0C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471C1-538F-453E-8814-1A5D2292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2F90D-6B4F-4A2E-AC7F-E86F71E9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94A24-34D7-46E5-A624-B75F7B95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38EF-F160-4225-AC4C-D1671798F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19CB-8566-4812-907E-DC052C92504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3793C-620E-40C1-8BB2-A65DD06FB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18EE2-9483-4008-BD4A-FBEB57326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063E-6979-4894-B56A-1018436E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1654250" y="578922"/>
            <a:ext cx="40011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Argumentative Essay Skills</a:t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5781822" y="393895"/>
            <a:ext cx="6410128" cy="60968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6486406" y="1229922"/>
            <a:ext cx="5099394" cy="48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5.a. Articulate a defensible claim/thesis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5.b. Support the argument using relevant evidence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5.c. Use reasoning to organize and analyze evidence, explaining its significance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to justify the claim </a:t>
            </a:r>
            <a:r>
              <a:rPr lang="en-US" sz="2000" dirty="0">
                <a:solidFill>
                  <a:schemeClr val="tx1"/>
                </a:solidFill>
              </a:rPr>
              <a:t>or thesis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5.d. Use refutation, concession, or rebuttal in responding to opposing or alternate perspectives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AP U.S. Government &amp; Politics Course Description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606200" y="1851514"/>
            <a:ext cx="5611720" cy="3624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“The goal is for students to construct a clear, rhetorically sound argument that supports an assertion with convincing evidence, using a structure that advances the argument </a:t>
            </a:r>
            <a:endParaRPr sz="2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logically and persuasively.”</a:t>
            </a:r>
            <a:endParaRPr sz="2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AP English Language &amp;</a:t>
            </a:r>
            <a:endParaRPr sz="24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 Composition Course Description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759655" y="2278966"/>
            <a:ext cx="4487732" cy="190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6000" dirty="0"/>
              <a:t>The Exam...</a:t>
            </a:r>
            <a:endParaRPr sz="6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5228E8-B8BD-42B9-87B9-AE0BEBD9B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7" y="1056232"/>
            <a:ext cx="8952299" cy="4745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759655" y="2278966"/>
            <a:ext cx="4487732" cy="190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6000" dirty="0"/>
              <a:t>The Exam...</a:t>
            </a:r>
            <a:endParaRPr sz="6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742DC-F528-4FF9-B7DB-10D3BB60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5" y="780998"/>
            <a:ext cx="9090660" cy="53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647114" y="2532185"/>
            <a:ext cx="4445528" cy="15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 sz="6000" dirty="0"/>
              <a:t>The Exam...</a:t>
            </a:r>
            <a:endParaRPr sz="6000" dirty="0"/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l="3514" r="3505"/>
          <a:stretch/>
        </p:blipFill>
        <p:spPr>
          <a:xfrm>
            <a:off x="651159" y="697624"/>
            <a:ext cx="8837398" cy="531886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1654250" y="845897"/>
            <a:ext cx="40011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US"/>
              <a:t>The Exam...</a:t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50" y="505763"/>
            <a:ext cx="7702223" cy="58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/>
          <p:nvPr/>
        </p:nvSpPr>
        <p:spPr>
          <a:xfrm>
            <a:off x="8142848" y="2026101"/>
            <a:ext cx="3521719" cy="1978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SCORING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CRITERIA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4786604" y="383100"/>
            <a:ext cx="7228200" cy="60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Claim/Thesis </a:t>
            </a:r>
            <a:endParaRPr sz="24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responds to prompt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establishes line of reasoning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Does NOT simply restate prompt (requires new concept point)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Support with evidence</a:t>
            </a:r>
            <a:endParaRPr sz="2400" dirty="0"/>
          </a:p>
          <a:p>
            <a:pPr marL="4572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Describe specific evidence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dirty="0"/>
              <a:t>Accurately linked to topic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Explain evidence significance</a:t>
            </a:r>
            <a:endParaRPr sz="2400" b="1" dirty="0">
              <a:solidFill>
                <a:schemeClr val="accent1"/>
              </a:solidFill>
            </a:endParaRPr>
          </a:p>
          <a:p>
            <a:pPr marL="457200" lvl="0" indent="-330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dirty="0">
                <a:solidFill>
                  <a:srgbClr val="000000"/>
                </a:solidFill>
              </a:rPr>
              <a:t>connect evidence to topic claim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dirty="0">
                <a:solidFill>
                  <a:srgbClr val="000000"/>
                </a:solidFill>
              </a:rPr>
              <a:t>“how” or “why” to prove argument from claim</a:t>
            </a:r>
            <a:endParaRPr dirty="0">
              <a:solidFill>
                <a:srgbClr val="000000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Respond to opposing/alternate view</a:t>
            </a:r>
            <a:endParaRPr sz="2400" b="1" dirty="0">
              <a:solidFill>
                <a:schemeClr val="accent1"/>
              </a:solidFill>
            </a:endParaRPr>
          </a:p>
          <a:p>
            <a:pPr marL="457200" lvl="0" indent="-330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dirty="0">
                <a:solidFill>
                  <a:srgbClr val="000000"/>
                </a:solidFill>
              </a:rPr>
              <a:t>IDENTIFY alternative view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dirty="0">
                <a:solidFill>
                  <a:srgbClr val="000000"/>
                </a:solidFill>
              </a:rPr>
              <a:t>demonstrate understanding of alternative view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dirty="0">
                <a:solidFill>
                  <a:srgbClr val="000000"/>
                </a:solidFill>
              </a:rPr>
              <a:t>refutation, concession, rebuttal consistent with claim/argument</a:t>
            </a: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5"/>
          <p:cNvSpPr txBox="1">
            <a:spLocks noGrp="1"/>
          </p:cNvSpPr>
          <p:nvPr>
            <p:ph type="sldNum" idx="12"/>
          </p:nvPr>
        </p:nvSpPr>
        <p:spPr>
          <a:xfrm>
            <a:off x="8990308" y="6282608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466611" y="555809"/>
            <a:ext cx="3741179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Argumentative Skills Rubric</a:t>
            </a:r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2"/>
          </p:nvPr>
        </p:nvSpPr>
        <p:spPr>
          <a:xfrm>
            <a:off x="466400" y="1965123"/>
            <a:ext cx="37416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Claim/Thesis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Support with evidence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Explain evidence significance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Respond to opposing/alternate view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sldNum" idx="12"/>
          </p:nvPr>
        </p:nvSpPr>
        <p:spPr>
          <a:xfrm>
            <a:off x="8990308" y="628260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466611" y="555809"/>
            <a:ext cx="3741179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Grading Rubric</a:t>
            </a:r>
            <a:endParaRPr/>
          </a:p>
        </p:txBody>
      </p:sp>
      <p:graphicFrame>
        <p:nvGraphicFramePr>
          <p:cNvPr id="220" name="Google Shape;220;p36"/>
          <p:cNvGraphicFramePr/>
          <p:nvPr>
            <p:extLst/>
          </p:nvPr>
        </p:nvGraphicFramePr>
        <p:xfrm>
          <a:off x="4357102" y="0"/>
          <a:ext cx="7834898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3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SKILLS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Definite Point</a:t>
                      </a:r>
                      <a:endParaRPr/>
                    </a:p>
                  </a:txBody>
                  <a:tcPr marL="137150" marR="137150" marT="137150" marB="137150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</a:rPr>
                        <a:t>Possible Point</a:t>
                      </a:r>
                      <a:endParaRPr/>
                    </a:p>
                  </a:txBody>
                  <a:tcPr marL="137150" marR="137150" marT="137150" marB="137150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No Point</a:t>
                      </a:r>
                      <a:endParaRPr sz="1200" b="1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7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1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Claim/Thesis</a:t>
                      </a:r>
                      <a:endParaRPr/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Responds to prompt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Establishes arguable claim/thesis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Clear line of reasoning with specific point(s)</a:t>
                      </a:r>
                      <a:endParaRPr sz="1000"/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Responds to prompt</a:t>
                      </a:r>
                      <a:endParaRPr sz="10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Restates prompt</a:t>
                      </a:r>
                      <a:endParaRPr sz="10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Support Evidence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DESCRIBE  specific evidence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Accurately links to topic claim</a:t>
                      </a:r>
                      <a:endParaRPr sz="1000"/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Describes specific evidence</a:t>
                      </a:r>
                      <a:endParaRPr sz="10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Gives general evidence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Has no argument</a:t>
                      </a:r>
                      <a:endParaRPr sz="1000"/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25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Evidence Significance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Connects evidence to topic claim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EXPLAIN “how” or “why” evidence proves topic claim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Elaborates on evidence beyond quotes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Connects evidence to topic claim</a:t>
                      </a:r>
                      <a:endParaRPr sz="10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Restates prompt or claim to explain evidence</a:t>
                      </a:r>
                      <a:endParaRPr sz="1000" b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31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</a:rPr>
                        <a:t>Response to alternate view</a:t>
                      </a:r>
                      <a:endParaRPr sz="1000" b="1">
                        <a:solidFill>
                          <a:srgbClr val="000000"/>
                        </a:solidFill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IDENTIFY  other view is valid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Show weakness/incorrect part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Explain why author’s claim is stronger</a:t>
                      </a:r>
                      <a:endParaRPr sz="1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Identify other view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Has no alternate view</a:t>
                      </a: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1" name="Google Shape;221;p36"/>
          <p:cNvSpPr txBox="1">
            <a:spLocks noGrp="1"/>
          </p:cNvSpPr>
          <p:nvPr>
            <p:ph type="body" idx="2"/>
          </p:nvPr>
        </p:nvSpPr>
        <p:spPr>
          <a:xfrm>
            <a:off x="317300" y="1451598"/>
            <a:ext cx="37416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Claim/Thesis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Support with evidence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Explain evidence significance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Respond to opposing/alternate view</a:t>
            </a:r>
            <a:endParaRPr sz="24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22" name="Google Shape;222;p36">
            <a:hlinkClick r:id="" action="ppaction://noaction"/>
          </p:cNvPr>
          <p:cNvSpPr/>
          <p:nvPr/>
        </p:nvSpPr>
        <p:spPr>
          <a:xfrm>
            <a:off x="267625" y="5553300"/>
            <a:ext cx="2977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A8A3C2-2DE2-42FC-96C3-61394FF3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7" y="193078"/>
            <a:ext cx="10950703" cy="64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561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354</Words>
  <Application>Microsoft Office PowerPoint</Application>
  <PresentationFormat>Widescreen</PresentationFormat>
  <Paragraphs>96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Argumentative Essay Skills</vt:lpstr>
      <vt:lpstr>The Exam...</vt:lpstr>
      <vt:lpstr>The Exam...</vt:lpstr>
      <vt:lpstr>The Exam...</vt:lpstr>
      <vt:lpstr>The Exam...</vt:lpstr>
      <vt:lpstr>Argumentative Skills Rubric</vt:lpstr>
      <vt:lpstr>Grading Rubric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Didriksen, Joanne</dc:creator>
  <cp:lastModifiedBy>Didriksen, Joanne</cp:lastModifiedBy>
  <cp:revision>13</cp:revision>
  <dcterms:created xsi:type="dcterms:W3CDTF">2019-03-07T19:04:33Z</dcterms:created>
  <dcterms:modified xsi:type="dcterms:W3CDTF">2019-03-08T17:47:57Z</dcterms:modified>
</cp:coreProperties>
</file>