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2"/>
  </p:notesMasterIdLst>
  <p:sldIdLst>
    <p:sldId id="257" r:id="rId2"/>
    <p:sldId id="259" r:id="rId3"/>
    <p:sldId id="261" r:id="rId4"/>
    <p:sldId id="283" r:id="rId5"/>
    <p:sldId id="263" r:id="rId6"/>
    <p:sldId id="265" r:id="rId7"/>
    <p:sldId id="271" r:id="rId8"/>
    <p:sldId id="272" r:id="rId9"/>
    <p:sldId id="280" r:id="rId10"/>
    <p:sldId id="268" r:id="rId11"/>
    <p:sldId id="278" r:id="rId12"/>
    <p:sldId id="281" r:id="rId13"/>
    <p:sldId id="282" r:id="rId14"/>
    <p:sldId id="273" r:id="rId15"/>
    <p:sldId id="274" r:id="rId16"/>
    <p:sldId id="275" r:id="rId17"/>
    <p:sldId id="276" r:id="rId18"/>
    <p:sldId id="277" r:id="rId19"/>
    <p:sldId id="279" r:id="rId20"/>
    <p:sldId id="270" r:id="rId21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8F0EA5-6D7F-491A-8621-50779AFE03BD}" v="7" dt="2024-09-04T16:46:13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se, Christina" userId="1049eb52-cc8a-4e46-acc3-9cba9b1fac93" providerId="ADAL" clId="{D38F0EA5-6D7F-491A-8621-50779AFE03BD}"/>
    <pc:docChg chg="custSel modSld">
      <pc:chgData name="Rouse, Christina" userId="1049eb52-cc8a-4e46-acc3-9cba9b1fac93" providerId="ADAL" clId="{D38F0EA5-6D7F-491A-8621-50779AFE03BD}" dt="2024-09-04T18:16:16.121" v="178" actId="20577"/>
      <pc:docMkLst>
        <pc:docMk/>
      </pc:docMkLst>
      <pc:sldChg chg="modSp mod">
        <pc:chgData name="Rouse, Christina" userId="1049eb52-cc8a-4e46-acc3-9cba9b1fac93" providerId="ADAL" clId="{D38F0EA5-6D7F-491A-8621-50779AFE03BD}" dt="2024-09-04T16:20:30.503" v="3" actId="6549"/>
        <pc:sldMkLst>
          <pc:docMk/>
          <pc:sldMk cId="1442697001" sldId="265"/>
        </pc:sldMkLst>
        <pc:spChg chg="mod">
          <ac:chgData name="Rouse, Christina" userId="1049eb52-cc8a-4e46-acc3-9cba9b1fac93" providerId="ADAL" clId="{D38F0EA5-6D7F-491A-8621-50779AFE03BD}" dt="2024-09-04T16:20:30.503" v="3" actId="6549"/>
          <ac:spMkLst>
            <pc:docMk/>
            <pc:sldMk cId="1442697001" sldId="265"/>
            <ac:spMk id="3" creationId="{6854CC0D-13FD-4526-868B-5A073CC24CDA}"/>
          </ac:spMkLst>
        </pc:spChg>
      </pc:sldChg>
      <pc:sldChg chg="modSp mod">
        <pc:chgData name="Rouse, Christina" userId="1049eb52-cc8a-4e46-acc3-9cba9b1fac93" providerId="ADAL" clId="{D38F0EA5-6D7F-491A-8621-50779AFE03BD}" dt="2024-09-04T16:42:01.978" v="51" actId="27636"/>
        <pc:sldMkLst>
          <pc:docMk/>
          <pc:sldMk cId="3549306791" sldId="268"/>
        </pc:sldMkLst>
        <pc:spChg chg="mod">
          <ac:chgData name="Rouse, Christina" userId="1049eb52-cc8a-4e46-acc3-9cba9b1fac93" providerId="ADAL" clId="{D38F0EA5-6D7F-491A-8621-50779AFE03BD}" dt="2024-09-04T16:42:01.978" v="51" actId="27636"/>
          <ac:spMkLst>
            <pc:docMk/>
            <pc:sldMk cId="3549306791" sldId="268"/>
            <ac:spMk id="3" creationId="{8F55997C-DB4B-4F41-8930-E86519CAF388}"/>
          </ac:spMkLst>
        </pc:spChg>
        <pc:spChg chg="mod">
          <ac:chgData name="Rouse, Christina" userId="1049eb52-cc8a-4e46-acc3-9cba9b1fac93" providerId="ADAL" clId="{D38F0EA5-6D7F-491A-8621-50779AFE03BD}" dt="2024-09-04T16:42:01.978" v="50" actId="27636"/>
          <ac:spMkLst>
            <pc:docMk/>
            <pc:sldMk cId="3549306791" sldId="268"/>
            <ac:spMk id="4" creationId="{1F9E8B05-CE46-4EF1-810A-ABC1165087FC}"/>
          </ac:spMkLst>
        </pc:spChg>
      </pc:sldChg>
      <pc:sldChg chg="modSp mod">
        <pc:chgData name="Rouse, Christina" userId="1049eb52-cc8a-4e46-acc3-9cba9b1fac93" providerId="ADAL" clId="{D38F0EA5-6D7F-491A-8621-50779AFE03BD}" dt="2024-09-04T16:50:23.021" v="150" actId="6549"/>
        <pc:sldMkLst>
          <pc:docMk/>
          <pc:sldMk cId="4186028752" sldId="270"/>
        </pc:sldMkLst>
        <pc:spChg chg="mod">
          <ac:chgData name="Rouse, Christina" userId="1049eb52-cc8a-4e46-acc3-9cba9b1fac93" providerId="ADAL" clId="{D38F0EA5-6D7F-491A-8621-50779AFE03BD}" dt="2024-09-04T16:50:23.021" v="150" actId="6549"/>
          <ac:spMkLst>
            <pc:docMk/>
            <pc:sldMk cId="4186028752" sldId="270"/>
            <ac:spMk id="35842" creationId="{778D130A-52F2-4EC3-BF54-7FF153B24273}"/>
          </ac:spMkLst>
        </pc:spChg>
      </pc:sldChg>
      <pc:sldChg chg="modSp mod">
        <pc:chgData name="Rouse, Christina" userId="1049eb52-cc8a-4e46-acc3-9cba9b1fac93" providerId="ADAL" clId="{D38F0EA5-6D7F-491A-8621-50779AFE03BD}" dt="2024-09-04T18:16:16.121" v="178" actId="20577"/>
        <pc:sldMkLst>
          <pc:docMk/>
          <pc:sldMk cId="1894429342" sldId="271"/>
        </pc:sldMkLst>
        <pc:spChg chg="mod">
          <ac:chgData name="Rouse, Christina" userId="1049eb52-cc8a-4e46-acc3-9cba9b1fac93" providerId="ADAL" clId="{D38F0EA5-6D7F-491A-8621-50779AFE03BD}" dt="2024-09-04T18:16:16.121" v="178" actId="20577"/>
          <ac:spMkLst>
            <pc:docMk/>
            <pc:sldMk cId="1894429342" sldId="271"/>
            <ac:spMk id="3" creationId="{50EA96AC-E024-41F0-B2CC-FA036D83325C}"/>
          </ac:spMkLst>
        </pc:spChg>
      </pc:sldChg>
      <pc:sldChg chg="modSp mod">
        <pc:chgData name="Rouse, Christina" userId="1049eb52-cc8a-4e46-acc3-9cba9b1fac93" providerId="ADAL" clId="{D38F0EA5-6D7F-491A-8621-50779AFE03BD}" dt="2024-09-04T16:42:51.478" v="94" actId="20577"/>
        <pc:sldMkLst>
          <pc:docMk/>
          <pc:sldMk cId="1030767557" sldId="272"/>
        </pc:sldMkLst>
        <pc:spChg chg="mod">
          <ac:chgData name="Rouse, Christina" userId="1049eb52-cc8a-4e46-acc3-9cba9b1fac93" providerId="ADAL" clId="{D38F0EA5-6D7F-491A-8621-50779AFE03BD}" dt="2024-09-04T16:42:51.478" v="94" actId="20577"/>
          <ac:spMkLst>
            <pc:docMk/>
            <pc:sldMk cId="1030767557" sldId="272"/>
            <ac:spMk id="3" creationId="{1F42D3A2-40EE-4FC4-95EE-09F085611779}"/>
          </ac:spMkLst>
        </pc:spChg>
      </pc:sldChg>
      <pc:sldChg chg="modSp mod">
        <pc:chgData name="Rouse, Christina" userId="1049eb52-cc8a-4e46-acc3-9cba9b1fac93" providerId="ADAL" clId="{D38F0EA5-6D7F-491A-8621-50779AFE03BD}" dt="2024-09-04T16:44:21.206" v="102" actId="6549"/>
        <pc:sldMkLst>
          <pc:docMk/>
          <pc:sldMk cId="12688654" sldId="273"/>
        </pc:sldMkLst>
        <pc:spChg chg="mod">
          <ac:chgData name="Rouse, Christina" userId="1049eb52-cc8a-4e46-acc3-9cba9b1fac93" providerId="ADAL" clId="{D38F0EA5-6D7F-491A-8621-50779AFE03BD}" dt="2024-09-04T16:44:21.206" v="102" actId="6549"/>
          <ac:spMkLst>
            <pc:docMk/>
            <pc:sldMk cId="12688654" sldId="273"/>
            <ac:spMk id="6" creationId="{D3E567A5-D5AF-418F-AD97-8E20903A3C55}"/>
          </ac:spMkLst>
        </pc:spChg>
      </pc:sldChg>
      <pc:sldChg chg="addSp delSp modSp mod">
        <pc:chgData name="Rouse, Christina" userId="1049eb52-cc8a-4e46-acc3-9cba9b1fac93" providerId="ADAL" clId="{D38F0EA5-6D7F-491A-8621-50779AFE03BD}" dt="2024-09-04T16:46:19.855" v="123" actId="20577"/>
        <pc:sldMkLst>
          <pc:docMk/>
          <pc:sldMk cId="3089892491" sldId="277"/>
        </pc:sldMkLst>
        <pc:spChg chg="mod">
          <ac:chgData name="Rouse, Christina" userId="1049eb52-cc8a-4e46-acc3-9cba9b1fac93" providerId="ADAL" clId="{D38F0EA5-6D7F-491A-8621-50779AFE03BD}" dt="2024-09-04T16:46:19.855" v="123" actId="20577"/>
          <ac:spMkLst>
            <pc:docMk/>
            <pc:sldMk cId="3089892491" sldId="277"/>
            <ac:spMk id="3" creationId="{40EA45E4-11BD-467C-9BED-732567A1951E}"/>
          </ac:spMkLst>
        </pc:spChg>
        <pc:spChg chg="del mod">
          <ac:chgData name="Rouse, Christina" userId="1049eb52-cc8a-4e46-acc3-9cba9b1fac93" providerId="ADAL" clId="{D38F0EA5-6D7F-491A-8621-50779AFE03BD}" dt="2024-09-04T16:45:48.298" v="111" actId="478"/>
          <ac:spMkLst>
            <pc:docMk/>
            <pc:sldMk cId="3089892491" sldId="277"/>
            <ac:spMk id="7" creationId="{54A2BF51-CB83-4837-9B3C-D0201F9D6E09}"/>
          </ac:spMkLst>
        </pc:spChg>
        <pc:spChg chg="mod">
          <ac:chgData name="Rouse, Christina" userId="1049eb52-cc8a-4e46-acc3-9cba9b1fac93" providerId="ADAL" clId="{D38F0EA5-6D7F-491A-8621-50779AFE03BD}" dt="2024-09-04T16:46:10.983" v="119" actId="1076"/>
          <ac:spMkLst>
            <pc:docMk/>
            <pc:sldMk cId="3089892491" sldId="277"/>
            <ac:spMk id="8" creationId="{D57A474D-FE73-4A08-8B70-8B702108641A}"/>
          </ac:spMkLst>
        </pc:spChg>
        <pc:picChg chg="add del mod">
          <ac:chgData name="Rouse, Christina" userId="1049eb52-cc8a-4e46-acc3-9cba9b1fac93" providerId="ADAL" clId="{D38F0EA5-6D7F-491A-8621-50779AFE03BD}" dt="2024-09-04T16:45:48.946" v="112" actId="478"/>
          <ac:picMkLst>
            <pc:docMk/>
            <pc:sldMk cId="3089892491" sldId="277"/>
            <ac:picMk id="9" creationId="{A9124535-EEB1-3151-544B-C9C5A8346ECB}"/>
          </ac:picMkLst>
        </pc:picChg>
        <pc:picChg chg="mod">
          <ac:chgData name="Rouse, Christina" userId="1049eb52-cc8a-4e46-acc3-9cba9b1fac93" providerId="ADAL" clId="{D38F0EA5-6D7F-491A-8621-50779AFE03BD}" dt="2024-09-04T16:46:13.271" v="120" actId="1076"/>
          <ac:picMkLst>
            <pc:docMk/>
            <pc:sldMk cId="3089892491" sldId="277"/>
            <ac:picMk id="1026" creationId="{3AA8B6D8-8E68-4351-A00F-A1477B6A3D1B}"/>
          </ac:picMkLst>
        </pc:picChg>
        <pc:picChg chg="del">
          <ac:chgData name="Rouse, Christina" userId="1049eb52-cc8a-4e46-acc3-9cba9b1fac93" providerId="ADAL" clId="{D38F0EA5-6D7F-491A-8621-50779AFE03BD}" dt="2024-09-04T16:45:27.640" v="103" actId="478"/>
          <ac:picMkLst>
            <pc:docMk/>
            <pc:sldMk cId="3089892491" sldId="277"/>
            <ac:picMk id="2050" creationId="{FB9E93E1-6B2C-4D70-999A-DB0254E5F8CC}"/>
          </ac:picMkLst>
        </pc:picChg>
      </pc:sldChg>
      <pc:sldChg chg="modSp mod">
        <pc:chgData name="Rouse, Christina" userId="1049eb52-cc8a-4e46-acc3-9cba9b1fac93" providerId="ADAL" clId="{D38F0EA5-6D7F-491A-8621-50779AFE03BD}" dt="2024-09-04T16:43:45.535" v="98" actId="20577"/>
        <pc:sldMkLst>
          <pc:docMk/>
          <pc:sldMk cId="1003382999" sldId="278"/>
        </pc:sldMkLst>
        <pc:spChg chg="mod">
          <ac:chgData name="Rouse, Christina" userId="1049eb52-cc8a-4e46-acc3-9cba9b1fac93" providerId="ADAL" clId="{D38F0EA5-6D7F-491A-8621-50779AFE03BD}" dt="2024-09-04T16:43:45.535" v="98" actId="20577"/>
          <ac:spMkLst>
            <pc:docMk/>
            <pc:sldMk cId="1003382999" sldId="278"/>
            <ac:spMk id="3" creationId="{18304604-5828-42D4-9CCA-288F06B26146}"/>
          </ac:spMkLst>
        </pc:spChg>
      </pc:sldChg>
      <pc:sldChg chg="delSp modSp mod">
        <pc:chgData name="Rouse, Christina" userId="1049eb52-cc8a-4e46-acc3-9cba9b1fac93" providerId="ADAL" clId="{D38F0EA5-6D7F-491A-8621-50779AFE03BD}" dt="2024-09-04T16:47:11.369" v="145" actId="478"/>
        <pc:sldMkLst>
          <pc:docMk/>
          <pc:sldMk cId="4117655048" sldId="279"/>
        </pc:sldMkLst>
        <pc:spChg chg="mod">
          <ac:chgData name="Rouse, Christina" userId="1049eb52-cc8a-4e46-acc3-9cba9b1fac93" providerId="ADAL" clId="{D38F0EA5-6D7F-491A-8621-50779AFE03BD}" dt="2024-09-04T16:47:06.126" v="144" actId="6549"/>
          <ac:spMkLst>
            <pc:docMk/>
            <pc:sldMk cId="4117655048" sldId="279"/>
            <ac:spMk id="3" creationId="{F05785D1-9F40-4E96-8FCA-31C07FECBE43}"/>
          </ac:spMkLst>
        </pc:spChg>
        <pc:picChg chg="del">
          <ac:chgData name="Rouse, Christina" userId="1049eb52-cc8a-4e46-acc3-9cba9b1fac93" providerId="ADAL" clId="{D38F0EA5-6D7F-491A-8621-50779AFE03BD}" dt="2024-09-04T16:47:11.369" v="145" actId="478"/>
          <ac:picMkLst>
            <pc:docMk/>
            <pc:sldMk cId="4117655048" sldId="279"/>
            <ac:picMk id="6" creationId="{F5684732-F7C2-7955-89A8-FCAB53C750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20E2A8-04CB-4629-8B40-6A0110E98CA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BCAEB0-E0A6-491D-B029-7414765A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8C234A2-E33E-47A2-A3BD-210913398B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07" indent="-29603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747" indent="-236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1340" indent="-236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5315" indent="-236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5C711E-F6FD-4EB3-AAA4-97558360F873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A7FEA032-079B-4EB3-9E15-D0F7D2FD3D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8D7E9296-AEA7-4748-B09D-60B6D8600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16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F95B-4FEB-48CF-9720-A9865D99A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DBC96-7914-43B7-86F3-45EE658D4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B97A8-F37E-499F-9F4D-3C1621E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1BCA-37C4-4DE2-8BDB-19835BAB93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39855-9BB6-49C8-B47C-D4B42160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D588A-BE0D-40CC-A53A-5392042F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F2D-90D2-4137-BD1B-E4914D2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4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AA01-0ED5-49F8-B605-351330FF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5525C-DBED-4CE6-A4FB-DC9115E3A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18564-E4DC-4B76-B976-0C10E74E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1BCA-37C4-4DE2-8BDB-19835BAB93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53468-F757-4479-8DA3-3CF750EE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80635-C976-4CB9-9FC6-00F45211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F2D-90D2-4137-BD1B-E4914D2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8D7605-B6B6-4B3A-B619-692CD9A7B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8869E-8EBD-4DE6-9B37-C0366D83B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BEB85-8C93-467E-B1D1-8F915D2F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1BCA-37C4-4DE2-8BDB-19835BAB93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68CA-4305-424E-AB29-F43C207A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0C368-FEF3-4354-9136-302E87B3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F2D-90D2-4137-BD1B-E4914D2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0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659D-0D44-4DA9-8E69-1D8BA38D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145A7-1FB9-4E30-ADB7-25D71DC4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AF36C-8EF7-4237-9C18-7F184377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F0CE8-4C93-4B01-A3F9-7AB7CABBC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38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4E85-309C-4231-8D8D-30ECDB41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40AC1-765C-4AEF-8186-12B6EB8A5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7806D-6BDD-4CA8-9BFC-997E4C72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1BCA-37C4-4DE2-8BDB-19835BAB93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A382-F908-46E4-A855-D7C331B3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FBD85-42AC-4E1B-92CC-EBAEEA02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F2D-90D2-4137-BD1B-E4914D2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2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CF62-9918-47CD-B8AF-A93E0B8B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52AE1-CA6A-4B71-905E-A89D7FA32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4E542-B6D1-463E-A9E9-C3C0014E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1BCA-37C4-4DE2-8BDB-19835BAB93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5ABB1-8C45-4403-9A6F-31DF81F5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2C607-EE18-4141-8FDA-482E302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F2D-90D2-4137-BD1B-E4914D2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5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3BE9-B89D-466D-81E8-551BD1D7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B0121-C938-4178-9377-02A0267F3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3C4A4-5FED-402F-8C47-2F6E0A2BA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3948A-0983-4138-80CC-F46A2D28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1BCA-37C4-4DE2-8BDB-19835BAB93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31688-19F9-4461-9D9C-780A38DF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83A73-1A06-4626-8CA8-9226D3EA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F2D-90D2-4137-BD1B-E4914D2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2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CB0E-9B38-4423-BC10-483993EF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87FBE-EABB-4AD2-AC01-0A8D9FEE7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9AD5C-32BF-4F13-86B2-319F795EE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B8C62-58ED-40B3-B3B1-2FD849AEA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0E6148-42A9-48E9-9D96-0F9FE3E5A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F0C5D-F7CE-4C22-B021-04B7BAA5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1BCA-37C4-4DE2-8BDB-19835BAB93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3A667-B50E-4679-863C-758C0102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12BD18-F3BB-43F2-BD71-7A4623B9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F2D-90D2-4137-BD1B-E4914D2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4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3D07-1827-4C34-B2FC-B8123FA3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393FC-EA74-46B3-817D-DA309F8F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1BCA-37C4-4DE2-8BDB-19835BAB93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6FB2C-4DFC-45EA-9441-25064007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FFA64-25AD-4800-9469-C9AE5B21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F2D-90D2-4137-BD1B-E4914D2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FE70F-C59D-4EA2-8D67-D6FCFB04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1BCA-37C4-4DE2-8BDB-19835BAB93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E353A-4481-46CE-999B-FA6C0BED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D77F5-EFAC-42BB-87ED-77197D00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F2D-90D2-4137-BD1B-E4914D2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9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5656-A8DA-4A73-BAB5-C80657E8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53967-2032-4E98-ADAB-59F3935F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1EBE9-C116-4873-A998-C9E619798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18732-82AC-4246-A4AC-75A1A336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1BCA-37C4-4DE2-8BDB-19835BAB93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E11F8-1950-4D33-93AB-5B9EF13E2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3C9D5-DE5A-446F-855B-141892D5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F2D-90D2-4137-BD1B-E4914D2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2F2B-A873-4C3C-B4D5-264DE847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C88AA-F3AD-410D-AEDF-CDE2561C9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AF788-5DC8-4BCC-8BD3-20ED8795E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E3E16-760D-4549-9E45-205B8D6D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1BCA-37C4-4DE2-8BDB-19835BAB93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1C825-6A76-421E-AFAB-8D7D38CC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02071-953A-4B8B-8A7F-1655B444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F2D-90D2-4137-BD1B-E4914D2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2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13AD6-4CF9-4D5F-A714-C2C20358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7721A-87FA-4744-96BE-78F496FEA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D9FC9-E9A4-4FF3-B356-19203BC9A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1BCA-37C4-4DE2-8BDB-19835BAB93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14815-4B1A-47F4-A286-C3ACEFD4D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163B4-77DF-49EC-9412-377D4BD38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3F2D-90D2-4137-BD1B-E4914D2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che.edu/tuition-savings/wue/" TargetMode="External"/><Relationship Id="rId2" Type="http://schemas.openxmlformats.org/officeDocument/2006/relationships/hyperlink" Target="https://bigfuture.collegeboard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s://www.questbridge.org/high-school-students/national-college-match/who-should-apply?gclid=CjwKCAjw4rf6BRAvEiwAn2Q76s_Zu2ZXmg4_gqUwXvj0shzzFmpBM7IamAHwwJu5ufQ3tKF2zUpoqBoCyp0QAvD_Bw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content/act/en/products-and-services/the-act.html" TargetMode="External"/><Relationship Id="rId2" Type="http://schemas.openxmlformats.org/officeDocument/2006/relationships/hyperlink" Target="https://collegereadiness.collegeboard.org/sat?navId=www-sat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walsh@helenaschools.or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stens.com/" TargetMode="External"/><Relationship Id="rId2" Type="http://schemas.openxmlformats.org/officeDocument/2006/relationships/hyperlink" Target="mailto:Travis.belcher@Jostens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hhs.helenaschools.org/counseling-and-career-guidanc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montanacollege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lymontana.mus.edu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tudentaid.gov/h/apply-for-aid/fafsa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stweb.com/" TargetMode="External"/><Relationship Id="rId2" Type="http://schemas.openxmlformats.org/officeDocument/2006/relationships/hyperlink" Target="https://hhs.helenaschools.org/counseling-and-career-guidance/scholarship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llegegreenligh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4">
            <a:extLst>
              <a:ext uri="{FF2B5EF4-FFF2-40B4-BE49-F238E27FC236}">
                <a16:creationId xmlns:a16="http://schemas.microsoft.com/office/drawing/2014/main" id="{26D9E13B-5352-4CC8-9EF2-136D3DF788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84998">
            <a:off x="671073" y="-237091"/>
            <a:ext cx="6600825" cy="3905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Senior Year: 101</a:t>
            </a:r>
          </a:p>
        </p:txBody>
      </p:sp>
      <p:pic>
        <p:nvPicPr>
          <p:cNvPr id="3" name="Picture 2" descr="A large crowd of people&#10;&#10;Description automatically generated">
            <a:extLst>
              <a:ext uri="{FF2B5EF4-FFF2-40B4-BE49-F238E27FC236}">
                <a16:creationId xmlns:a16="http://schemas.microsoft.com/office/drawing/2014/main" id="{1D9A1157-725B-4DC9-820B-55B454537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83" y="2562447"/>
            <a:ext cx="6107723" cy="40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9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3722-7E85-48AD-9475-3AB36709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College Visits: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5997C-DB4B-4F41-8930-E86519CAF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696" y="1825625"/>
            <a:ext cx="56831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i="1" u="sng" dirty="0"/>
              <a:t>Going there:</a:t>
            </a:r>
          </a:p>
          <a:p>
            <a:pPr marL="0" indent="0">
              <a:buNone/>
            </a:pPr>
            <a:r>
              <a:rPr lang="en-US" altLang="en-US" b="1" i="1" dirty="0"/>
              <a:t>(Allowed 2 per year)</a:t>
            </a:r>
          </a:p>
          <a:p>
            <a:pPr marL="0" indent="0">
              <a:buNone/>
            </a:pPr>
            <a:endParaRPr lang="en-US" altLang="en-US" b="1" i="1" dirty="0"/>
          </a:p>
          <a:p>
            <a:pPr marL="0" indent="0">
              <a:buNone/>
            </a:pPr>
            <a:r>
              <a:rPr lang="en-US" altLang="en-US" sz="2400" b="1" i="1" dirty="0"/>
              <a:t>1. Parent excuses student prior to absence.</a:t>
            </a:r>
          </a:p>
          <a:p>
            <a:pPr marL="0" indent="0">
              <a:buNone/>
            </a:pPr>
            <a:endParaRPr lang="en-US" altLang="en-US" sz="2400" b="1" i="1" dirty="0"/>
          </a:p>
          <a:p>
            <a:pPr marL="0" indent="0">
              <a:buNone/>
            </a:pPr>
            <a:r>
              <a:rPr lang="en-US" altLang="en-US" sz="2400" b="1" i="1" dirty="0"/>
              <a:t>2. Obtain written verification from college official and give to HHS attendance. Absence will be changed to Extenuating.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E8B05-CE46-4EF1-810A-ABC116508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63275"/>
            <a:ext cx="5759304" cy="492959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i="1" u="sng" dirty="0"/>
              <a:t>At HHS:</a:t>
            </a:r>
          </a:p>
          <a:p>
            <a:pPr marL="0" indent="0">
              <a:buNone/>
              <a:defRPr/>
            </a:pPr>
            <a:endParaRPr lang="en-US" b="1" i="1" dirty="0"/>
          </a:p>
          <a:p>
            <a:pPr marL="514350" indent="-514350">
              <a:buAutoNum type="arabicPeriod"/>
              <a:defRPr/>
            </a:pPr>
            <a:r>
              <a:rPr lang="en-US" sz="2400" b="1" i="1" dirty="0"/>
              <a:t>Know who is coming. </a:t>
            </a:r>
          </a:p>
          <a:p>
            <a:pPr marL="457200" lvl="1" indent="0">
              <a:buNone/>
              <a:defRPr/>
            </a:pPr>
            <a:r>
              <a:rPr lang="en-US" b="1" i="1" dirty="0"/>
              <a:t>	Teams </a:t>
            </a:r>
          </a:p>
          <a:p>
            <a:pPr marL="457200" lvl="1" indent="0">
              <a:buNone/>
              <a:defRPr/>
            </a:pPr>
            <a:r>
              <a:rPr lang="en-US" b="1" i="1" dirty="0"/>
              <a:t>	Bulletin board in Counseling center</a:t>
            </a:r>
          </a:p>
          <a:p>
            <a:pPr marL="457200" lvl="1" indent="0">
              <a:buNone/>
              <a:defRPr/>
            </a:pPr>
            <a:r>
              <a:rPr lang="en-US" b="1" i="1" dirty="0"/>
              <a:t>	Read over PA during nutrition break</a:t>
            </a:r>
            <a:br>
              <a:rPr lang="en-US" b="1" i="1" dirty="0"/>
            </a:br>
            <a:endParaRPr lang="en-US" b="1" i="1" dirty="0"/>
          </a:p>
          <a:p>
            <a:pPr marL="0" indent="0">
              <a:buNone/>
              <a:defRPr/>
            </a:pPr>
            <a:r>
              <a:rPr lang="en-US" sz="2400" b="1" i="1" dirty="0"/>
              <a:t>2. Sign-up ahead of time in counseling office or fill out the form online.</a:t>
            </a:r>
            <a:br>
              <a:rPr lang="en-US" sz="2400" b="1" i="1" dirty="0"/>
            </a:br>
            <a:endParaRPr lang="en-US" sz="2400" b="1" i="1" dirty="0"/>
          </a:p>
          <a:p>
            <a:pPr marL="0" indent="0">
              <a:buNone/>
              <a:defRPr/>
            </a:pPr>
            <a:r>
              <a:rPr lang="en-US" sz="2400" b="1" i="1" dirty="0"/>
              <a:t>3. Counseling office will send pass to attend.</a:t>
            </a:r>
          </a:p>
          <a:p>
            <a:pPr marL="0" indent="0">
              <a:buNone/>
              <a:defRPr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D69A-BAED-4F4C-80C1-E70F41EB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>
                <a:latin typeface="Arial Black" panose="020B0A04020102020204" pitchFamily="34" charset="0"/>
              </a:rPr>
              <a:t>Looking out-of-state?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04604-5828-42D4-9CCA-288F06B26146}"/>
              </a:ext>
            </a:extLst>
          </p:cNvPr>
          <p:cNvSpPr txBox="1"/>
          <p:nvPr/>
        </p:nvSpPr>
        <p:spPr>
          <a:xfrm>
            <a:off x="359735" y="1690688"/>
            <a:ext cx="92839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latin typeface="Arial Black" panose="020B0A04020102020204" pitchFamily="34" charset="0"/>
              </a:rPr>
              <a:t>Tools to consider:</a:t>
            </a:r>
          </a:p>
          <a:p>
            <a:endParaRPr lang="en-US" dirty="0"/>
          </a:p>
          <a:p>
            <a:r>
              <a:rPr lang="en-US" sz="2000" b="1" i="1" dirty="0">
                <a:latin typeface="Arial Black" panose="020B0A04020102020204" pitchFamily="34" charset="0"/>
                <a:hlinkClick r:id="rId2"/>
              </a:rPr>
              <a:t>College Board Big Future</a:t>
            </a:r>
            <a:endParaRPr lang="en-US" sz="2000" b="1" i="1" dirty="0">
              <a:latin typeface="Arial Black" panose="020B0A04020102020204" pitchFamily="34" charset="0"/>
            </a:endParaRPr>
          </a:p>
          <a:p>
            <a:r>
              <a:rPr lang="en-US" sz="2000" b="1" i="1" dirty="0">
                <a:latin typeface="Arial Black" panose="020B0A04020102020204" pitchFamily="34" charset="0"/>
              </a:rPr>
              <a:t>	Pay for College tab; CSS Profile </a:t>
            </a:r>
          </a:p>
          <a:p>
            <a:endParaRPr lang="en-US" sz="2000" b="1" i="1" dirty="0">
              <a:latin typeface="Arial Black" panose="020B0A04020102020204" pitchFamily="34" charset="0"/>
            </a:endParaRPr>
          </a:p>
          <a:p>
            <a:r>
              <a:rPr lang="en-US" sz="2000" b="1" i="1" dirty="0">
                <a:latin typeface="Arial Black" panose="020B0A04020102020204" pitchFamily="34" charset="0"/>
                <a:hlinkClick r:id="rId3"/>
              </a:rPr>
              <a:t>WUE (Western Undergraduate Exchange Program)</a:t>
            </a:r>
            <a:endParaRPr lang="en-US" sz="2000" b="1" i="1" dirty="0">
              <a:latin typeface="Arial Black" panose="020B0A04020102020204" pitchFamily="34" charset="0"/>
            </a:endParaRPr>
          </a:p>
          <a:p>
            <a:r>
              <a:rPr lang="en-US" sz="2000" b="1" i="1" dirty="0">
                <a:latin typeface="Arial Black" panose="020B0A04020102020204" pitchFamily="34" charset="0"/>
              </a:rPr>
              <a:t>	Student pays 150% of in-state tuition. </a:t>
            </a:r>
          </a:p>
          <a:p>
            <a:endParaRPr lang="en-US" sz="2000" b="1" i="1" dirty="0">
              <a:latin typeface="Arial Black" panose="020B0A04020102020204" pitchFamily="34" charset="0"/>
            </a:endParaRPr>
          </a:p>
          <a:p>
            <a:r>
              <a:rPr lang="en-US" sz="2000" b="1" i="1" dirty="0" err="1">
                <a:latin typeface="Arial Black" panose="020B0A04020102020204" pitchFamily="34" charset="0"/>
                <a:hlinkClick r:id="rId4"/>
              </a:rPr>
              <a:t>Questbridge</a:t>
            </a:r>
            <a:r>
              <a:rPr lang="en-US" sz="2000" b="1" i="1" dirty="0">
                <a:latin typeface="Arial Black" panose="020B0A04020102020204" pitchFamily="34" charset="0"/>
                <a:hlinkClick r:id="rId4"/>
              </a:rPr>
              <a:t> </a:t>
            </a:r>
            <a:r>
              <a:rPr lang="en-US" sz="2000" b="1" i="1" dirty="0">
                <a:latin typeface="Arial Black" panose="020B0A04020102020204" pitchFamily="34" charset="0"/>
              </a:rPr>
              <a:t>(high achieving, low-income students; 4 year full-tuition to a partner school). Income threshold, less than $65,000. Application due by 9/26/2024.</a:t>
            </a:r>
          </a:p>
          <a:p>
            <a:endParaRPr lang="en-US" dirty="0"/>
          </a:p>
        </p:txBody>
      </p: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4AD739A4-232F-43C9-8ECA-338FB1EFC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153" y="1958311"/>
            <a:ext cx="3761563" cy="211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38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4465-61EA-46D5-9185-A54A680B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326166"/>
            <a:ext cx="10790274" cy="1566430"/>
          </a:xfrm>
        </p:spPr>
        <p:txBody>
          <a:bodyPr>
            <a:normAutofit/>
          </a:bodyPr>
          <a:lstStyle/>
          <a:p>
            <a:r>
              <a:rPr lang="en-US" sz="4000" b="1" i="1" dirty="0">
                <a:latin typeface="Arial Black" panose="020B0A04020102020204" pitchFamily="34" charset="0"/>
              </a:rPr>
              <a:t>ACT and SAT Placement Information: </a:t>
            </a:r>
            <a:br>
              <a:rPr lang="en-US" sz="4000" b="1" i="1" dirty="0">
                <a:latin typeface="Arial Black" panose="020B0A04020102020204" pitchFamily="34" charset="0"/>
              </a:rPr>
            </a:br>
            <a:endParaRPr lang="en-US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49937-E8EE-409D-9B43-9A7F2F05E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2097" y="4422644"/>
            <a:ext cx="5181600" cy="1910887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u="sng" dirty="0">
                <a:latin typeface="Arial Black" panose="020B0A04020102020204" pitchFamily="34" charset="0"/>
              </a:rPr>
              <a:t>Math and Writing Placement:</a:t>
            </a:r>
            <a:r>
              <a:rPr lang="en-US" sz="2000" dirty="0"/>
              <a:t> (for college course placement)</a:t>
            </a:r>
            <a:endParaRPr lang="en-US" sz="2000" b="1" i="1" u="sng" dirty="0"/>
          </a:p>
          <a:p>
            <a:r>
              <a:rPr lang="en-US" sz="2000" dirty="0"/>
              <a:t>ACT 22 or SAT 27.5 Math subtest</a:t>
            </a:r>
          </a:p>
          <a:p>
            <a:r>
              <a:rPr lang="en-US" sz="2000" dirty="0"/>
              <a:t>ACT writing test 7  or ELA 18; SAT 25</a:t>
            </a:r>
            <a:endParaRPr lang="en-US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7BB1F-383E-442F-8D4B-F639E7BD6E31}"/>
              </a:ext>
            </a:extLst>
          </p:cNvPr>
          <p:cNvSpPr txBox="1"/>
          <p:nvPr/>
        </p:nvSpPr>
        <p:spPr>
          <a:xfrm>
            <a:off x="425302" y="1711695"/>
            <a:ext cx="1106672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be admitted, ACT/SAT scores are optional. Many universities around the country are “test optional.”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However, consideration for merit-based scholarships </a:t>
            </a:r>
            <a:r>
              <a:rPr lang="en-US" sz="2800" b="1" i="1" u="sng" dirty="0"/>
              <a:t>MAY</a:t>
            </a:r>
            <a:r>
              <a:rPr lang="en-US" sz="2800" dirty="0"/>
              <a:t> require ACT or SAT scores. (Montana University Honors Scholarship).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4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6968-75BF-4AE2-9EC6-FFCF7248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latin typeface="Arial Black" panose="020B0A04020102020204" pitchFamily="34" charset="0"/>
              </a:rPr>
              <a:t>ACT and SAT Online Accounts: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E5A6A-343D-4C6B-BFE3-6C2DA92A2AF6}"/>
              </a:ext>
            </a:extLst>
          </p:cNvPr>
          <p:cNvSpPr txBox="1"/>
          <p:nvPr/>
        </p:nvSpPr>
        <p:spPr>
          <a:xfrm>
            <a:off x="7921257" y="1459856"/>
            <a:ext cx="40191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latin typeface="Arial Black" panose="020B0A04020102020204" pitchFamily="34" charset="0"/>
                <a:hlinkClick r:id="rId2"/>
              </a:rPr>
              <a:t>SAT Registration:</a:t>
            </a:r>
            <a:endParaRPr lang="en-US" b="1" i="1" u="sng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(Click the above link for quick access.)</a:t>
            </a:r>
          </a:p>
          <a:p>
            <a:endParaRPr lang="en-US" b="1" i="1" u="sng" dirty="0">
              <a:latin typeface="Arial Black" panose="020B0A04020102020204" pitchFamily="34" charset="0"/>
            </a:endParaRPr>
          </a:p>
          <a:p>
            <a:endParaRPr lang="en-US" b="1" i="1" u="sng" dirty="0">
              <a:latin typeface="Arial Black" panose="020B0A04020102020204" pitchFamily="34" charset="0"/>
            </a:endParaRPr>
          </a:p>
          <a:p>
            <a:endParaRPr lang="en-US" b="1" i="1" u="sng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Use your College Board account. Same one for PSAT and/or AP Testing.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SAT is another option for a standardized test for college placement and scholarship consideration.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6E063-3A9E-482C-9BE6-F98BBD167A70}"/>
              </a:ext>
            </a:extLst>
          </p:cNvPr>
          <p:cNvSpPr txBox="1"/>
          <p:nvPr/>
        </p:nvSpPr>
        <p:spPr>
          <a:xfrm>
            <a:off x="382772" y="1459856"/>
            <a:ext cx="510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latin typeface="Arial Black" panose="020B0A04020102020204" pitchFamily="34" charset="0"/>
                <a:hlinkClick r:id="rId3"/>
              </a:rPr>
              <a:t>ACT Registration: </a:t>
            </a:r>
            <a:endParaRPr lang="en-US" b="1" i="1" u="sng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(Click the above link for quick access.)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BE07-49B3-4335-B428-51AD1C580EE0}"/>
              </a:ext>
            </a:extLst>
          </p:cNvPr>
          <p:cNvSpPr txBox="1"/>
          <p:nvPr/>
        </p:nvSpPr>
        <p:spPr>
          <a:xfrm>
            <a:off x="251637" y="4229845"/>
            <a:ext cx="5713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Go to the ACT Student web page to access your account and to register for a National Test.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74B869-8A2E-4400-B2B0-34FAC24E8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6" y="2353190"/>
            <a:ext cx="1596102" cy="1596102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B7B72D-DF67-480D-BB9A-1C9F05959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31" y="2353190"/>
            <a:ext cx="1687404" cy="168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7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6F73-9797-4A32-9273-A54F535B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>
                <a:latin typeface="Arial Black" panose="020B0A04020102020204" pitchFamily="34" charset="0"/>
              </a:rPr>
              <a:t>Yearbook Ads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6D6BA-D1C5-4DC6-B04E-9DD0ACAC0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876" y="2987750"/>
            <a:ext cx="3481766" cy="3032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E567A5-D5AF-418F-AD97-8E20903A3C55}"/>
              </a:ext>
            </a:extLst>
          </p:cNvPr>
          <p:cNvSpPr txBox="1"/>
          <p:nvPr/>
        </p:nvSpPr>
        <p:spPr>
          <a:xfrm>
            <a:off x="159488" y="2307265"/>
            <a:ext cx="7304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Senior Pictures Due</a:t>
            </a:r>
            <a:r>
              <a:rPr lang="en-US" sz="3200" dirty="0"/>
              <a:t>: October 31, 2024</a:t>
            </a:r>
          </a:p>
          <a:p>
            <a:r>
              <a:rPr lang="en-US" dirty="0"/>
              <a:t>	</a:t>
            </a:r>
            <a:r>
              <a:rPr lang="en-US" sz="2000" dirty="0"/>
              <a:t>Save image as Last Name, First Name (</a:t>
            </a:r>
            <a:r>
              <a:rPr lang="en-US" sz="2000" dirty="0" err="1"/>
              <a:t>SmithAnna</a:t>
            </a:r>
            <a:r>
              <a:rPr lang="en-US" sz="2000" dirty="0"/>
              <a:t>)</a:t>
            </a:r>
          </a:p>
          <a:p>
            <a:r>
              <a:rPr lang="en-US" sz="2000" dirty="0"/>
              <a:t>	Email to Ms. Walsh </a:t>
            </a:r>
            <a:r>
              <a:rPr lang="en-US" sz="2000" dirty="0">
                <a:hlinkClick r:id="rId3"/>
              </a:rPr>
              <a:t>mwalsh@helenaschools.org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3200" b="1" u="sng" dirty="0"/>
          </a:p>
          <a:p>
            <a:r>
              <a:rPr lang="en-US" sz="3200" b="1" u="sng" dirty="0"/>
              <a:t>Personal Ads Due:</a:t>
            </a:r>
            <a:r>
              <a:rPr lang="en-US" sz="3200" b="1" dirty="0"/>
              <a:t> </a:t>
            </a:r>
            <a:r>
              <a:rPr lang="en-US" sz="3200" dirty="0"/>
              <a:t>January 1, 2025</a:t>
            </a:r>
            <a:endParaRPr lang="en-US" sz="3200" b="1" u="sn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E7DA-1465-4838-9E67-7EA985ED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>
                <a:latin typeface="Arial Black" panose="020B0A04020102020204" pitchFamily="34" charset="0"/>
              </a:rPr>
              <a:t>Jostens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61D7D-1D9B-428F-9FA0-E4502BE07102}"/>
              </a:ext>
            </a:extLst>
          </p:cNvPr>
          <p:cNvSpPr txBox="1"/>
          <p:nvPr/>
        </p:nvSpPr>
        <p:spPr>
          <a:xfrm>
            <a:off x="4558748" y="2737610"/>
            <a:ext cx="76332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0" indent="-265113" algn="ctr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en-US" altLang="en-US" sz="4000" i="1" dirty="0">
                <a:solidFill>
                  <a:prstClr val="black"/>
                </a:solidFill>
                <a:latin typeface="Arial Black" panose="020B0A04020102020204" pitchFamily="34" charset="0"/>
              </a:rPr>
              <a:t>Travis Belcher</a:t>
            </a:r>
          </a:p>
          <a:p>
            <a:pPr marL="265113" lvl="0" indent="-265113" algn="ctr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en-US" altLang="en-US" sz="4000" i="1" dirty="0">
                <a:solidFill>
                  <a:prstClr val="black"/>
                </a:solidFill>
                <a:latin typeface="Arial Black" panose="020B0A04020102020204" pitchFamily="34" charset="0"/>
              </a:rPr>
              <a:t>443-3844</a:t>
            </a:r>
          </a:p>
          <a:p>
            <a:pPr marL="265113" lvl="0" indent="-265113" algn="ctr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en-US" altLang="en-US" sz="3600" i="1" dirty="0">
                <a:solidFill>
                  <a:prstClr val="black"/>
                </a:solidFill>
                <a:latin typeface="Arial Black" panose="020B0A04020102020204" pitchFamily="34" charset="0"/>
                <a:hlinkClick r:id="rId2"/>
              </a:rPr>
              <a:t>Travis.belcher@Jostens.com</a:t>
            </a:r>
            <a:endParaRPr lang="en-US" altLang="en-US" sz="3600" i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265113" lvl="0" indent="-265113" algn="ctr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en-US" altLang="en-US" sz="3600" i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265113" lvl="0" indent="-265113" algn="ctr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en-US" altLang="en-US" sz="2000" i="1" dirty="0">
                <a:solidFill>
                  <a:prstClr val="black"/>
                </a:solidFill>
                <a:latin typeface="Arial Black" panose="020B0A04020102020204" pitchFamily="34" charset="0"/>
                <a:hlinkClick r:id="rId3"/>
              </a:rPr>
              <a:t>Click her to access Jostens web page</a:t>
            </a:r>
            <a:r>
              <a:rPr lang="en-US" altLang="en-US" sz="2000" i="1" dirty="0">
                <a:solidFill>
                  <a:prstClr val="black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719F7E5-8C5D-4132-B113-61FA3B967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1948006"/>
            <a:ext cx="4454116" cy="29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1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61DA15-8023-4805-BF20-3EDA5DDC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82" y="235220"/>
            <a:ext cx="11510246" cy="6255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E74849-346B-471E-9E02-23BBF80E8A1C}"/>
              </a:ext>
            </a:extLst>
          </p:cNvPr>
          <p:cNvSpPr txBox="1"/>
          <p:nvPr/>
        </p:nvSpPr>
        <p:spPr>
          <a:xfrm>
            <a:off x="556590" y="265043"/>
            <a:ext cx="7036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Arial Black" panose="020B0A04020102020204" pitchFamily="34" charset="0"/>
              </a:rPr>
              <a:t>Post Secondary Options: </a:t>
            </a:r>
          </a:p>
        </p:txBody>
      </p:sp>
    </p:spTree>
    <p:extLst>
      <p:ext uri="{BB962C8B-B14F-4D97-AF65-F5344CB8AC3E}">
        <p14:creationId xmlns:p14="http://schemas.microsoft.com/office/powerpoint/2010/main" val="281700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7EA6-44E7-41B6-832C-0D161DEF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0" y="1317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b="1" i="1" dirty="0">
                <a:latin typeface="Arial Black" panose="020B0A04020102020204" pitchFamily="34" charset="0"/>
              </a:rPr>
              <a:t>Not sure where to start?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C1B8FD-E944-44BA-8A4D-471757CB3157}"/>
              </a:ext>
            </a:extLst>
          </p:cNvPr>
          <p:cNvSpPr txBox="1"/>
          <p:nvPr/>
        </p:nvSpPr>
        <p:spPr>
          <a:xfrm>
            <a:off x="0" y="1384212"/>
            <a:ext cx="8135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en-US" altLang="en-US" sz="2400" b="1" i="1" dirty="0">
                <a:solidFill>
                  <a:prstClr val="black"/>
                </a:solidFill>
                <a:latin typeface="Verdana"/>
              </a:rPr>
              <a:t>Use Montana Career Information System!</a:t>
            </a:r>
          </a:p>
          <a:p>
            <a:pPr marL="36513"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en-US" altLang="en-US" sz="2400" b="1" i="1" dirty="0">
              <a:solidFill>
                <a:prstClr val="black"/>
              </a:solidFill>
              <a:latin typeface="Verdana"/>
            </a:endParaRPr>
          </a:p>
          <a:p>
            <a:pPr marL="36513"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en-US" altLang="en-US" sz="2400" b="1" i="1" dirty="0">
                <a:solidFill>
                  <a:prstClr val="black"/>
                </a:solidFill>
                <a:latin typeface="Verdana"/>
              </a:rPr>
              <a:t>Research Careers		Financial Aid</a:t>
            </a:r>
          </a:p>
          <a:p>
            <a:pPr marL="36513"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en-US" altLang="en-US" sz="2400" b="1" i="1" dirty="0">
                <a:solidFill>
                  <a:prstClr val="black"/>
                </a:solidFill>
                <a:latin typeface="Verdana"/>
              </a:rPr>
              <a:t>Interest Inventories		College Searches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AAF0EA8-F57C-4D7B-AF94-C4250CFD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27" y="2328953"/>
            <a:ext cx="3625703" cy="280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F53F2B-DA69-2FAB-DB4A-095061BEC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34" y="3303516"/>
            <a:ext cx="5099598" cy="34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11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4456-2DAE-420D-8BE1-F74287B7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>
                <a:latin typeface="Arial Black" panose="020B0A04020102020204" pitchFamily="34" charset="0"/>
              </a:rPr>
              <a:t>Stay connected!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A45E4-11BD-467C-9BED-732567A1951E}"/>
              </a:ext>
            </a:extLst>
          </p:cNvPr>
          <p:cNvSpPr txBox="1"/>
          <p:nvPr/>
        </p:nvSpPr>
        <p:spPr>
          <a:xfrm>
            <a:off x="562522" y="1906944"/>
            <a:ext cx="9741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https://hhs.helenaschools.org/counseling-and-career-guidance/</a:t>
            </a:r>
            <a:endParaRPr lang="en-US" dirty="0"/>
          </a:p>
          <a:p>
            <a:r>
              <a:rPr lang="en-US" sz="2800" b="1" i="1" dirty="0">
                <a:latin typeface="Arial Black" panose="020B0A04020102020204" pitchFamily="34" charset="0"/>
              </a:rPr>
              <a:t>Helena High Counseling </a:t>
            </a:r>
          </a:p>
          <a:p>
            <a:endParaRPr lang="en-US" sz="2800" b="1" i="1" dirty="0">
              <a:latin typeface="Arial Black" panose="020B0A04020102020204" pitchFamily="34" charset="0"/>
            </a:endParaRPr>
          </a:p>
          <a:p>
            <a:endParaRPr lang="en-US" sz="2800" b="1" i="1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4" name="AutoShape 4" descr="See the source image">
            <a:extLst>
              <a:ext uri="{FF2B5EF4-FFF2-40B4-BE49-F238E27FC236}">
                <a16:creationId xmlns:a16="http://schemas.microsoft.com/office/drawing/2014/main" id="{21914501-3B95-4DA8-AA50-77FC9ECFB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See the source image">
            <a:extLst>
              <a:ext uri="{FF2B5EF4-FFF2-40B4-BE49-F238E27FC236}">
                <a16:creationId xmlns:a16="http://schemas.microsoft.com/office/drawing/2014/main" id="{6CCE0EFC-E0EF-4580-8AE5-E8EAACC01B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See the source image">
            <a:extLst>
              <a:ext uri="{FF2B5EF4-FFF2-40B4-BE49-F238E27FC236}">
                <a16:creationId xmlns:a16="http://schemas.microsoft.com/office/drawing/2014/main" id="{089CA478-4301-40F4-8BF9-2A8A2D166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74" y="4692388"/>
            <a:ext cx="2439195" cy="13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B7B30-006B-42FB-9688-F164A7573646}"/>
              </a:ext>
            </a:extLst>
          </p:cNvPr>
          <p:cNvSpPr txBox="1"/>
          <p:nvPr/>
        </p:nvSpPr>
        <p:spPr>
          <a:xfrm>
            <a:off x="449162" y="6105072"/>
            <a:ext cx="394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Facebook ~ Helena High Counseling</a:t>
            </a:r>
          </a:p>
        </p:txBody>
      </p:sp>
      <p:pic>
        <p:nvPicPr>
          <p:cNvPr id="1026" name="Picture 2" descr="Amazon.com: Instagram : Apps &amp;amp; Games">
            <a:extLst>
              <a:ext uri="{FF2B5EF4-FFF2-40B4-BE49-F238E27FC236}">
                <a16:creationId xmlns:a16="http://schemas.microsoft.com/office/drawing/2014/main" id="{3AA8B6D8-8E68-4351-A00F-A1477B6A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804" y="4353913"/>
            <a:ext cx="1474160" cy="14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7A474D-FE73-4A08-8B70-8B702108641A}"/>
              </a:ext>
            </a:extLst>
          </p:cNvPr>
          <p:cNvSpPr txBox="1"/>
          <p:nvPr/>
        </p:nvSpPr>
        <p:spPr>
          <a:xfrm>
            <a:off x="8556171" y="5828073"/>
            <a:ext cx="307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Instagram ~ Helena High Counseling</a:t>
            </a:r>
          </a:p>
        </p:txBody>
      </p:sp>
    </p:spTree>
    <p:extLst>
      <p:ext uri="{BB962C8B-B14F-4D97-AF65-F5344CB8AC3E}">
        <p14:creationId xmlns:p14="http://schemas.microsoft.com/office/powerpoint/2010/main" val="3089892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815AE-36C2-48F6-B36E-BFA85266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latin typeface="Arial Black" panose="020B0A04020102020204" pitchFamily="34" charset="0"/>
              </a:rPr>
              <a:t>HHS Counseling Department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785D1-9F40-4E96-8FCA-31C07FECBE43}"/>
              </a:ext>
            </a:extLst>
          </p:cNvPr>
          <p:cNvSpPr txBox="1"/>
          <p:nvPr/>
        </p:nvSpPr>
        <p:spPr>
          <a:xfrm>
            <a:off x="250016" y="1874728"/>
            <a:ext cx="5688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Mrs. Pandis		A-G</a:t>
            </a:r>
          </a:p>
          <a:p>
            <a:r>
              <a:rPr lang="en-US" sz="2800" dirty="0"/>
              <a:t>Mrs. Staldine	H-N</a:t>
            </a:r>
          </a:p>
          <a:p>
            <a:r>
              <a:rPr lang="en-US" sz="2800" dirty="0"/>
              <a:t>Ms. Rouse		O-Z</a:t>
            </a:r>
          </a:p>
          <a:p>
            <a:endParaRPr lang="en-US" sz="2800" dirty="0"/>
          </a:p>
          <a:p>
            <a:r>
              <a:rPr lang="en-US" sz="2800" dirty="0"/>
              <a:t>Corena Hall		Office Manager</a:t>
            </a:r>
          </a:p>
          <a:p>
            <a:r>
              <a:rPr lang="en-US" sz="2800" dirty="0"/>
              <a:t>Alexis </a:t>
            </a:r>
            <a:r>
              <a:rPr lang="en-US" sz="2800" dirty="0" err="1"/>
              <a:t>Navarette</a:t>
            </a:r>
            <a:r>
              <a:rPr lang="en-US" sz="2800" dirty="0"/>
              <a:t>	Career Counselor</a:t>
            </a:r>
          </a:p>
        </p:txBody>
      </p:sp>
    </p:spTree>
    <p:extLst>
      <p:ext uri="{BB962C8B-B14F-4D97-AF65-F5344CB8AC3E}">
        <p14:creationId xmlns:p14="http://schemas.microsoft.com/office/powerpoint/2010/main" val="411765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FEDF2-3F7B-47EE-8A99-5C354278D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2" y="254941"/>
            <a:ext cx="10579397" cy="69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01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778D130A-52F2-4EC3-BF54-7FF153B2427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5082" y="2971800"/>
            <a:ext cx="4796118" cy="2590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dirty="0"/>
          </a:p>
          <a:p>
            <a:pPr algn="ctr" eaLnBrk="1" hangingPunct="1">
              <a:buFontTx/>
              <a:buNone/>
            </a:pPr>
            <a:r>
              <a:rPr lang="en-US" altLang="en-US" sz="3000" b="1" dirty="0">
                <a:solidFill>
                  <a:schemeClr val="tx2"/>
                </a:solidFill>
              </a:rPr>
              <a:t>Saturday, June 7 at 11 AM</a:t>
            </a:r>
          </a:p>
          <a:p>
            <a:pPr algn="ctr" eaLnBrk="1" hangingPunct="1">
              <a:buFontTx/>
              <a:buNone/>
            </a:pPr>
            <a:r>
              <a:rPr lang="en-US" altLang="en-US" sz="3000" b="1" dirty="0">
                <a:solidFill>
                  <a:schemeClr val="tx2"/>
                </a:solidFill>
              </a:rPr>
              <a:t>Carroll College</a:t>
            </a:r>
          </a:p>
        </p:txBody>
      </p:sp>
      <p:sp>
        <p:nvSpPr>
          <p:cNvPr id="35843" name="WordArt 12">
            <a:extLst>
              <a:ext uri="{FF2B5EF4-FFF2-40B4-BE49-F238E27FC236}">
                <a16:creationId xmlns:a16="http://schemas.microsoft.com/office/drawing/2014/main" id="{C793EB7F-0956-4F7B-A035-EEAB93C22F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5388" y="533400"/>
            <a:ext cx="8556812" cy="198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Graduation!</a:t>
            </a:r>
          </a:p>
        </p:txBody>
      </p:sp>
      <p:pic>
        <p:nvPicPr>
          <p:cNvPr id="3" name="Picture 2" descr="A large crowd of people&#10;&#10;Description automatically generated">
            <a:extLst>
              <a:ext uri="{FF2B5EF4-FFF2-40B4-BE49-F238E27FC236}">
                <a16:creationId xmlns:a16="http://schemas.microsoft.com/office/drawing/2014/main" id="{946204D7-EC81-4FEE-B82D-4D838E95E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79" y="2792829"/>
            <a:ext cx="5714478" cy="38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2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14EAFE-DB82-4194-997B-A6797CE8D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4" y="180521"/>
            <a:ext cx="11183911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6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chment Reviews 2021: Details, Pricing, &amp;amp; Features | G2">
            <a:extLst>
              <a:ext uri="{FF2B5EF4-FFF2-40B4-BE49-F238E27FC236}">
                <a16:creationId xmlns:a16="http://schemas.microsoft.com/office/drawing/2014/main" id="{1FB4D16F-AB25-4401-8031-BF4E5CB3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9" y="512490"/>
            <a:ext cx="6443330" cy="38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BD836B-905C-42A2-8516-03D09CD64CC8}"/>
              </a:ext>
            </a:extLst>
          </p:cNvPr>
          <p:cNvSpPr txBox="1"/>
          <p:nvPr/>
        </p:nvSpPr>
        <p:spPr>
          <a:xfrm>
            <a:off x="7208875" y="512490"/>
            <a:ext cx="437707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Parchment.com</a:t>
            </a:r>
          </a:p>
          <a:p>
            <a:endParaRPr lang="en-US" sz="4400" dirty="0"/>
          </a:p>
          <a:p>
            <a:r>
              <a:rPr lang="en-US" sz="2800" dirty="0"/>
              <a:t>Third-party vendor used by Helena High.</a:t>
            </a:r>
          </a:p>
          <a:p>
            <a:endParaRPr lang="en-US" sz="2800" dirty="0"/>
          </a:p>
          <a:p>
            <a:r>
              <a:rPr lang="en-US" sz="2800" dirty="0"/>
              <a:t>Free to students.</a:t>
            </a:r>
          </a:p>
          <a:p>
            <a:endParaRPr lang="en-US" sz="2800" dirty="0"/>
          </a:p>
          <a:p>
            <a:r>
              <a:rPr lang="en-US" sz="2800" dirty="0"/>
              <a:t>Create an account in order to request transcripts for colleges, military, and scholarships.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5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330F85-E94F-4C7A-8E47-66D02787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02" y="4816550"/>
            <a:ext cx="9890780" cy="187133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i="1" dirty="0">
                <a:latin typeface="Comic Sans MS" panose="030F0702030302020204" pitchFamily="66" charset="0"/>
              </a:rPr>
              <a:t>Is your NAME correct on your transcript? </a:t>
            </a:r>
            <a:br>
              <a:rPr lang="en-US" sz="2400" b="1" i="1" dirty="0">
                <a:latin typeface="Comic Sans MS" panose="030F0702030302020204" pitchFamily="66" charset="0"/>
              </a:rPr>
            </a:br>
            <a:br>
              <a:rPr lang="en-US" sz="2400" b="1" i="1" dirty="0">
                <a:latin typeface="Comic Sans MS" panose="030F0702030302020204" pitchFamily="66" charset="0"/>
              </a:rPr>
            </a:br>
            <a:r>
              <a:rPr lang="en-US" sz="2400" b="1" i="1" dirty="0">
                <a:latin typeface="Comic Sans MS" panose="030F0702030302020204" pitchFamily="66" charset="0"/>
              </a:rPr>
              <a:t>Does it match your driver’s license/birth certificate?</a:t>
            </a:r>
            <a:br>
              <a:rPr lang="en-US" sz="2400" b="1" i="1" dirty="0">
                <a:latin typeface="Comic Sans MS" panose="030F0702030302020204" pitchFamily="66" charset="0"/>
              </a:rPr>
            </a:br>
            <a:r>
              <a:rPr lang="en-US" sz="2400" b="1" i="1" dirty="0">
                <a:latin typeface="Comic Sans MS" panose="030F0702030302020204" pitchFamily="66" charset="0"/>
              </a:rPr>
              <a:t>The name on your transcript will be on your diploma.</a:t>
            </a:r>
            <a:br>
              <a:rPr lang="en-US" sz="2400" b="1" i="1" dirty="0">
                <a:latin typeface="Comic Sans MS" panose="030F0702030302020204" pitchFamily="66" charset="0"/>
              </a:rPr>
            </a:br>
            <a:endParaRPr lang="en-US" sz="2400" b="1" i="1" dirty="0">
              <a:latin typeface="Comic Sans MS" panose="030F0702030302020204" pitchFamily="66" charset="0"/>
            </a:endParaRP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B45B97E5-1988-4D70-9D35-CA6E00959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807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94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D96D-705A-4E57-9B68-EFEA6E60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College Fair: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4CC0D-13FD-4526-868B-5A073CC24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1825625"/>
            <a:ext cx="10960395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b="1" i="1" dirty="0"/>
          </a:p>
          <a:p>
            <a:pPr marL="0" indent="0">
              <a:buNone/>
              <a:defRPr/>
            </a:pPr>
            <a:r>
              <a:rPr lang="en-US" b="1" i="1" dirty="0"/>
              <a:t>September 23, 2024</a:t>
            </a:r>
          </a:p>
          <a:p>
            <a:pPr marL="0" indent="0">
              <a:buNone/>
              <a:defRPr/>
            </a:pPr>
            <a:r>
              <a:rPr lang="en-US" b="1" i="1" dirty="0"/>
              <a:t>Carroll College 1:30-3:30</a:t>
            </a:r>
          </a:p>
          <a:p>
            <a:pPr>
              <a:defRPr/>
            </a:pPr>
            <a:endParaRPr lang="en-US" sz="4000" b="1" i="1" u="sng" dirty="0"/>
          </a:p>
          <a:p>
            <a:pPr marL="0" indent="0">
              <a:buNone/>
              <a:defRPr/>
            </a:pPr>
            <a:endParaRPr lang="en-US" b="1" i="1" dirty="0"/>
          </a:p>
          <a:p>
            <a:pPr marL="0" indent="0">
              <a:buNone/>
              <a:defRPr/>
            </a:pPr>
            <a:endParaRPr lang="en-US" b="1" i="1" dirty="0"/>
          </a:p>
          <a:p>
            <a:pPr marL="0" indent="0">
              <a:buNone/>
              <a:defRPr/>
            </a:pPr>
            <a:endParaRPr lang="en-US" b="1" i="1" dirty="0"/>
          </a:p>
          <a:p>
            <a:pPr marL="0" indent="0">
              <a:buNone/>
              <a:defRPr/>
            </a:pPr>
            <a:r>
              <a:rPr lang="en-US" b="1" i="1" dirty="0">
                <a:hlinkClick r:id="rId2"/>
              </a:rPr>
              <a:t>Click here to Register Online to Participate 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clipart college">
            <a:extLst>
              <a:ext uri="{FF2B5EF4-FFF2-40B4-BE49-F238E27FC236}">
                <a16:creationId xmlns:a16="http://schemas.microsoft.com/office/drawing/2014/main" id="{FF4B8118-29F1-474A-A372-4E8F975D31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55ADD-AC4A-433F-A892-0614A9E6C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77" y="2506195"/>
            <a:ext cx="5376023" cy="21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9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307A-BBC8-46CE-BE44-451363453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74" y="80963"/>
            <a:ext cx="9927161" cy="2387600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latin typeface="Arial Black" panose="020B0A04020102020204" pitchFamily="34" charset="0"/>
              </a:rPr>
              <a:t>College Application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A96AC-E024-41F0-B2CC-FA036D833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386" y="2468564"/>
            <a:ext cx="7708605" cy="4144888"/>
          </a:xfrm>
        </p:spPr>
        <p:txBody>
          <a:bodyPr>
            <a:normAutofit/>
          </a:bodyPr>
          <a:lstStyle/>
          <a:p>
            <a:r>
              <a:rPr lang="en-US" sz="4000" b="1" i="1" dirty="0"/>
              <a:t>September 30 - October 11th, 2024</a:t>
            </a:r>
          </a:p>
          <a:p>
            <a:r>
              <a:rPr lang="en-US" sz="2800" i="1" dirty="0"/>
              <a:t>Periods 6-7 (September 30 - October 4th)</a:t>
            </a:r>
          </a:p>
          <a:p>
            <a:r>
              <a:rPr lang="en-US" b="1" i="1" dirty="0"/>
              <a:t>HHS Black Lab</a:t>
            </a:r>
          </a:p>
          <a:p>
            <a:endParaRPr lang="en-US" b="1" i="1" u="sng" dirty="0"/>
          </a:p>
          <a:p>
            <a:pPr algn="l"/>
            <a:r>
              <a:rPr lang="en-US" i="1" dirty="0"/>
              <a:t>By appointment (October 7th-11th)</a:t>
            </a:r>
          </a:p>
          <a:p>
            <a:pPr algn="l"/>
            <a:r>
              <a:rPr lang="en-US" i="1" dirty="0"/>
              <a:t>Get assistance with college admissions applications. </a:t>
            </a:r>
          </a:p>
          <a:p>
            <a:pPr algn="l"/>
            <a:endParaRPr lang="en-US" i="1" dirty="0"/>
          </a:p>
          <a:p>
            <a:pPr algn="l"/>
            <a:r>
              <a:rPr lang="en-US" i="1" dirty="0"/>
              <a:t>Use the </a:t>
            </a:r>
            <a:r>
              <a:rPr lang="en-US" i="1" dirty="0">
                <a:hlinkClick r:id="rId2"/>
              </a:rPr>
              <a:t>Montana University System Application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3D688-842D-4C9B-8244-3C443659D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283" y="3429000"/>
            <a:ext cx="3863360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2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B4C2-35A9-4EAC-A63A-E098F9A5A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62" y="465230"/>
            <a:ext cx="11075582" cy="213714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>
                <a:latin typeface="Arial Black" panose="020B0A04020102020204" pitchFamily="34" charset="0"/>
              </a:rPr>
              <a:t>FAFSA</a:t>
            </a:r>
            <a:br>
              <a:rPr lang="en-US" b="1" i="1" dirty="0">
                <a:latin typeface="Arial Black" panose="020B0A04020102020204" pitchFamily="34" charset="0"/>
              </a:rPr>
            </a:br>
            <a:r>
              <a:rPr lang="en-US" sz="3100" b="1" i="1" dirty="0">
                <a:latin typeface="Arial Black" panose="020B0A04020102020204" pitchFamily="34" charset="0"/>
              </a:rPr>
              <a:t>(Free Application for Federal Student Aid)</a:t>
            </a:r>
            <a:br>
              <a:rPr lang="en-US" sz="3100" b="1" i="1" dirty="0">
                <a:latin typeface="Arial Black" panose="020B0A04020102020204" pitchFamily="34" charset="0"/>
              </a:rPr>
            </a:br>
            <a:br>
              <a:rPr lang="en-US" sz="2700" b="1" i="1" dirty="0">
                <a:latin typeface="Arial Black" panose="020B0A04020102020204" pitchFamily="34" charset="0"/>
              </a:rPr>
            </a:br>
            <a:r>
              <a:rPr lang="en-US" sz="2700" b="1" i="1" dirty="0">
                <a:latin typeface="Arial Black" panose="020B0A04020102020204" pitchFamily="34" charset="0"/>
              </a:rPr>
              <a:t>Why FAFSA? </a:t>
            </a:r>
            <a:br>
              <a:rPr lang="en-US" sz="2700" b="1" i="1" dirty="0">
                <a:latin typeface="Arial Black" panose="020B0A04020102020204" pitchFamily="34" charset="0"/>
              </a:rPr>
            </a:br>
            <a:r>
              <a:rPr lang="en-US" sz="2700" b="1" i="1" dirty="0">
                <a:latin typeface="Arial Black" panose="020B0A04020102020204" pitchFamily="34" charset="0"/>
              </a:rPr>
              <a:t>This is how you get a student loan or grant.</a:t>
            </a:r>
            <a:br>
              <a:rPr lang="en-US" sz="2700" b="1" i="1" dirty="0">
                <a:latin typeface="Arial Black" panose="020B0A04020102020204" pitchFamily="34" charset="0"/>
              </a:rPr>
            </a:br>
            <a:r>
              <a:rPr lang="en-US" sz="2700" b="1" i="1" dirty="0">
                <a:latin typeface="Arial Black" panose="020B0A04020102020204" pitchFamily="34" charset="0"/>
              </a:rPr>
              <a:t>Required for certain scholarship applications.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2D3A2-40EE-4FC4-95EE-09F085611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2" y="2987749"/>
            <a:ext cx="9380729" cy="359380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u="sng" dirty="0"/>
              <a:t>Step One: </a:t>
            </a:r>
            <a:r>
              <a:rPr lang="en-US" dirty="0"/>
              <a:t>Create a FAFSA ID. The student and one parent/guardian will need a username and password.</a:t>
            </a:r>
          </a:p>
          <a:p>
            <a:pPr algn="l"/>
            <a:endParaRPr lang="en-US" dirty="0"/>
          </a:p>
          <a:p>
            <a:pPr algn="l"/>
            <a:r>
              <a:rPr lang="en-US" u="sng" dirty="0"/>
              <a:t>Step Two: </a:t>
            </a:r>
            <a:r>
              <a:rPr lang="en-US" dirty="0"/>
              <a:t>Complete the FAFSA application online.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Important Dates: 	December 1</a:t>
            </a:r>
            <a:r>
              <a:rPr lang="en-US" baseline="30000" dirty="0"/>
              <a:t>st</a:t>
            </a:r>
            <a:r>
              <a:rPr lang="en-US" dirty="0"/>
              <a:t>- FAFSA app. </a:t>
            </a:r>
          </a:p>
          <a:p>
            <a:pPr algn="l"/>
            <a:r>
              <a:rPr lang="en-US" dirty="0"/>
              <a:t>			File by February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endParaRPr lang="en-US" dirty="0"/>
          </a:p>
          <a:p>
            <a:pPr algn="l"/>
            <a:r>
              <a:rPr lang="en-US" dirty="0">
                <a:hlinkClick r:id="rId2"/>
              </a:rPr>
              <a:t>Click here to access the FAFSA site.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81CB3-6A4A-4341-BA66-8F88911F7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043" y="3990886"/>
            <a:ext cx="2590666" cy="2590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35DC3-7327-4ECD-BC2E-20A1D548D383}"/>
              </a:ext>
            </a:extLst>
          </p:cNvPr>
          <p:cNvSpPr txBox="1"/>
          <p:nvPr/>
        </p:nvSpPr>
        <p:spPr>
          <a:xfrm>
            <a:off x="8945218" y="276448"/>
            <a:ext cx="280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Help?</a:t>
            </a:r>
          </a:p>
          <a:p>
            <a:r>
              <a:rPr lang="en-US" dirty="0"/>
              <a:t>Text FAFSAHELP to 41411</a:t>
            </a:r>
          </a:p>
        </p:txBody>
      </p:sp>
    </p:spTree>
    <p:extLst>
      <p:ext uri="{BB962C8B-B14F-4D97-AF65-F5344CB8AC3E}">
        <p14:creationId xmlns:p14="http://schemas.microsoft.com/office/powerpoint/2010/main" val="103076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4C2FE-56B2-4CB7-A796-0F1CA2EF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i="1" dirty="0">
                <a:latin typeface="Arial Black" panose="020B0A04020102020204" pitchFamily="34" charset="0"/>
              </a:rPr>
              <a:t>Scholarships</a:t>
            </a:r>
            <a:br>
              <a:rPr lang="en-US" sz="6600" b="1" i="1" dirty="0">
                <a:latin typeface="Arial Black" panose="020B0A04020102020204" pitchFamily="34" charset="0"/>
              </a:rPr>
            </a:br>
            <a:r>
              <a:rPr lang="en-US" sz="2700" b="1" i="1" dirty="0">
                <a:latin typeface="Arial Black" panose="020B0A04020102020204" pitchFamily="34" charset="0"/>
              </a:rPr>
              <a:t>(2-year, 4-year, trade schools, and special programs)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AE095-A680-4807-9F68-064E29D25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344" y="1960562"/>
            <a:ext cx="6188149" cy="4351338"/>
          </a:xfrm>
        </p:spPr>
        <p:txBody>
          <a:bodyPr>
            <a:normAutofit lnSpcReduction="10000"/>
          </a:bodyPr>
          <a:lstStyle/>
          <a:p>
            <a:r>
              <a:rPr lang="en-US" b="1" i="1" u="sng" dirty="0">
                <a:hlinkClick r:id="rId2"/>
              </a:rPr>
              <a:t>Helena High Scholarship List- </a:t>
            </a:r>
            <a:r>
              <a:rPr lang="en-US" dirty="0"/>
              <a:t>online (click the link to access the page)</a:t>
            </a:r>
          </a:p>
          <a:p>
            <a:pPr marL="0" indent="0">
              <a:buNone/>
            </a:pPr>
            <a:r>
              <a:rPr lang="en-US" dirty="0"/>
              <a:t>	General, state, and local 	scholarships</a:t>
            </a:r>
            <a:br>
              <a:rPr lang="en-US" dirty="0"/>
            </a:br>
            <a:endParaRPr lang="en-US" dirty="0"/>
          </a:p>
          <a:p>
            <a:r>
              <a:rPr lang="en-US" b="1" i="1" u="sng" dirty="0"/>
              <a:t>Institution based-</a:t>
            </a:r>
            <a:r>
              <a:rPr lang="en-US" dirty="0"/>
              <a:t> (merit or degree specific)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Dates: </a:t>
            </a:r>
            <a:br>
              <a:rPr lang="en-US" dirty="0"/>
            </a:br>
            <a:r>
              <a:rPr lang="en-US" dirty="0"/>
              <a:t>Scholarships are an all-year event.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1A358C-EE47-4F1C-A222-910706C5C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6493" y="1825625"/>
            <a:ext cx="5473995" cy="4351338"/>
          </a:xfrm>
        </p:spPr>
        <p:txBody>
          <a:bodyPr>
            <a:normAutofit lnSpcReduction="10000"/>
          </a:bodyPr>
          <a:lstStyle/>
          <a:p>
            <a:r>
              <a:rPr lang="en-US" b="1" i="1" u="sng" dirty="0"/>
              <a:t>Talent-</a:t>
            </a:r>
            <a:r>
              <a:rPr lang="en-US" dirty="0"/>
              <a:t> (athletics, music, theater, etc.)</a:t>
            </a:r>
          </a:p>
          <a:p>
            <a:pPr marL="0" indent="0">
              <a:buNone/>
            </a:pPr>
            <a:r>
              <a:rPr lang="en-US" dirty="0"/>
              <a:t>	NAIA or NCAA clearinghouse</a:t>
            </a:r>
            <a:br>
              <a:rPr lang="en-US" dirty="0"/>
            </a:br>
            <a:endParaRPr lang="en-US" dirty="0"/>
          </a:p>
          <a:p>
            <a:r>
              <a:rPr lang="en-US" b="1" i="1" u="sng" dirty="0"/>
              <a:t>Scholarship search tools and services-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Fast Web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4"/>
              </a:rPr>
              <a:t>College Green Light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53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12524</TotalTime>
  <Words>775</Words>
  <Application>Microsoft Office PowerPoint</Application>
  <PresentationFormat>Widescreen</PresentationFormat>
  <Paragraphs>138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Comic Sans MS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Is your NAME correct on your transcript?   Does it match your driver’s license/birth certificate? The name on your transcript will be on your diploma. </vt:lpstr>
      <vt:lpstr>College Fair:</vt:lpstr>
      <vt:lpstr>College Application Week</vt:lpstr>
      <vt:lpstr>FAFSA (Free Application for Federal Student Aid)  Why FAFSA?  This is how you get a student loan or grant. Required for certain scholarship applications.</vt:lpstr>
      <vt:lpstr>Scholarships (2-year, 4-year, trade schools, and special programs)</vt:lpstr>
      <vt:lpstr>College Visits:</vt:lpstr>
      <vt:lpstr>Looking out-of-state?</vt:lpstr>
      <vt:lpstr>ACT and SAT Placement Information:  </vt:lpstr>
      <vt:lpstr>ACT and SAT Online Accounts:</vt:lpstr>
      <vt:lpstr>Yearbook Ads</vt:lpstr>
      <vt:lpstr>Jostens</vt:lpstr>
      <vt:lpstr>PowerPoint Presentation</vt:lpstr>
      <vt:lpstr>Not sure where to start?</vt:lpstr>
      <vt:lpstr>Stay connected!</vt:lpstr>
      <vt:lpstr>HHS Counseling Department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Murgel, Christina</dc:creator>
  <cp:lastModifiedBy>Rouse, Christina</cp:lastModifiedBy>
  <cp:revision>63</cp:revision>
  <cp:lastPrinted>2022-09-06T15:52:33Z</cp:lastPrinted>
  <dcterms:created xsi:type="dcterms:W3CDTF">2017-09-06T21:20:14Z</dcterms:created>
  <dcterms:modified xsi:type="dcterms:W3CDTF">2024-09-04T18:16:20Z</dcterms:modified>
</cp:coreProperties>
</file>