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8" r:id="rId4"/>
    <p:sldId id="273" r:id="rId5"/>
    <p:sldId id="259" r:id="rId6"/>
    <p:sldId id="272" r:id="rId7"/>
    <p:sldId id="260" r:id="rId8"/>
    <p:sldId id="268" r:id="rId9"/>
    <p:sldId id="261" r:id="rId10"/>
    <p:sldId id="262" r:id="rId11"/>
    <p:sldId id="263" r:id="rId12"/>
    <p:sldId id="269" r:id="rId13"/>
    <p:sldId id="264" r:id="rId14"/>
    <p:sldId id="265" r:id="rId15"/>
    <p:sldId id="266" r:id="rId16"/>
    <p:sldId id="267"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F6A20F-66AF-49F3-BE6C-787E6A391CB2}" type="datetimeFigureOut">
              <a:t>9/1/2026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707D43-6742-4357-8E97-337384EC00C3}" type="slidenum">
              <a:t>‹#›</a:t>
            </a:fld>
            <a:endParaRPr lang="en-US"/>
          </a:p>
        </p:txBody>
      </p:sp>
    </p:spTree>
    <p:extLst>
      <p:ext uri="{BB962C8B-B14F-4D97-AF65-F5344CB8AC3E}">
        <p14:creationId xmlns:p14="http://schemas.microsoft.com/office/powerpoint/2010/main" val="4280116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r>
              <a:rPr lang="en-US" dirty="0">
                <a:ea typeface="Calibri"/>
                <a:cs typeface="Calibri"/>
              </a:rPr>
              <a:t>Attendance is essential for student success – there tends be a correlation between the amount of days missed and student success – while it may be easier now to find information online to teach you concepts, what you are really missing is the classroom discussion, the extension and clarification options to grow a deeper understanding of the material, and can lessen the anxiety presence from being behind and not knowing how to get caught up with their work.</a:t>
            </a:r>
          </a:p>
          <a:p>
            <a:pPr marL="285750" indent="-285750">
              <a:buFont typeface="Arial"/>
              <a:buChar char="•"/>
            </a:pPr>
            <a:r>
              <a:rPr lang="en-US" dirty="0">
                <a:ea typeface="Calibri"/>
                <a:cs typeface="Calibri"/>
              </a:rPr>
              <a:t>Engaging with the community is a major goal of ours – we will share out a calendar soon outlining our activities we will have each month to help grow opportunities for families to engage with the school. WE also encourage you, and more importantly the student, to start to learn how to ask questions or clarifications from their teacher and self-advocate for their needs. We are transitioning students to adults and need to help learn these essential skills!</a:t>
            </a:r>
          </a:p>
          <a:p>
            <a:pPr marL="285750" indent="-285750">
              <a:buFont typeface="Arial"/>
              <a:buChar char="•"/>
            </a:pPr>
            <a:r>
              <a:rPr lang="en-US" dirty="0">
                <a:ea typeface="Calibri"/>
                <a:cs typeface="Calibri"/>
              </a:rPr>
              <a:t>Communicate – we will send out consistent communication – few major ways for this include the Bengal Happenings – monthly info from each department, agendas updated on teacher pages</a:t>
            </a:r>
          </a:p>
          <a:p>
            <a:pPr marL="285750" indent="-285750">
              <a:buFont typeface="Arial"/>
              <a:buChar char="•"/>
            </a:pPr>
            <a:r>
              <a:rPr lang="en-US" dirty="0">
                <a:ea typeface="Calibri"/>
                <a:cs typeface="Calibri"/>
              </a:rPr>
              <a:t>Cell phones – we are continuing to work toward helping students limit their use of phones in schools – major distraction and honestly can cause more harm than good at this age. Please have conversations with your children on appropriate use of cell phones and the expectations you have of their use. Some departments and teachers are going to have a clear expectation that students turn phones into a check-in station or keep them in their back packs during class time – fully support this. You can always call the main office and we will get a message to them. Social media is a great way to communicate, but also can be a horrible thing for kids – snapchat should be banned! Please also make sure students are aware of what sending certain pictures can do, how to recognize phishing and extortion, and who they can communicate with if they are not sure what is going on with those communications. </a:t>
            </a:r>
          </a:p>
          <a:p>
            <a:pPr marL="285750" indent="-285750">
              <a:buFont typeface="Arial"/>
              <a:buChar char="•"/>
            </a:pPr>
            <a:r>
              <a:rPr lang="en-US" dirty="0">
                <a:ea typeface="Calibri"/>
                <a:cs typeface="Calibri"/>
              </a:rPr>
              <a:t>Open campus at lunch – we can close campus if a student is abusing this privilege, but most seem to do well with navigating this freedom. One thing we always tell kids is to make sure that they recognize the importance of being to class on time and seeking out support to deal with peer pressure situations if they arise. Most teachers allow students to eat in their classrooms, nice spaces outside to eat while it is nice – but please talk through if they drive and what the expectation is, etc.</a:t>
            </a:r>
          </a:p>
          <a:p>
            <a:pPr marL="285750" indent="-285750">
              <a:buFont typeface="Arial"/>
              <a:buChar char="•"/>
            </a:pPr>
            <a:r>
              <a:rPr lang="en-US" dirty="0">
                <a:ea typeface="Calibri"/>
                <a:cs typeface="Calibri"/>
              </a:rPr>
              <a:t>AI – who knows where this is going – we have added AI language to the handbook in terms of plagiarism and AI, appropriate use of AI and the how this is effecting critical thinking and growth</a:t>
            </a:r>
          </a:p>
          <a:p>
            <a:pPr marL="285750" indent="-285750">
              <a:buFont typeface="Arial"/>
              <a:buChar char="•"/>
            </a:pPr>
            <a:r>
              <a:rPr lang="en-US" dirty="0">
                <a:ea typeface="Calibri"/>
                <a:cs typeface="Calibri"/>
              </a:rPr>
              <a:t>Sleep – students need to get their sleep – 8-9 hours as a growing teen minimum, looking forward to working together on this</a:t>
            </a:r>
          </a:p>
          <a:p>
            <a:pPr marL="285750" indent="-285750">
              <a:buFont typeface="Arial"/>
              <a:buChar char="•"/>
            </a:pPr>
            <a:r>
              <a:rPr lang="en-US" dirty="0">
                <a:ea typeface="Calibri"/>
                <a:cs typeface="Calibri"/>
              </a:rPr>
              <a:t>How can I get help? Library is open every day until 5 pm, unless it is the day before a break or a </a:t>
            </a:r>
            <a:r>
              <a:rPr lang="en-US" dirty="0" err="1">
                <a:ea typeface="Calibri"/>
                <a:cs typeface="Calibri"/>
              </a:rPr>
              <a:t>FRiday</a:t>
            </a:r>
            <a:r>
              <a:rPr lang="en-US" dirty="0">
                <a:ea typeface="Calibri"/>
                <a:cs typeface="Calibri"/>
              </a:rPr>
              <a:t> – closes at 4 pm – teacher in there to help kids if they need support; Study Halls – working on helping kids with more consistent grade checks, helping with executive functioning skills and advocacy pieces, Academic Support Center – math and </a:t>
            </a:r>
            <a:r>
              <a:rPr lang="en-US" dirty="0" err="1">
                <a:ea typeface="Calibri"/>
                <a:cs typeface="Calibri"/>
              </a:rPr>
              <a:t>english</a:t>
            </a:r>
            <a:r>
              <a:rPr lang="en-US" dirty="0">
                <a:ea typeface="Calibri"/>
                <a:cs typeface="Calibri"/>
              </a:rPr>
              <a:t> support – how to use this – one pager coming out soon!</a:t>
            </a:r>
          </a:p>
        </p:txBody>
      </p:sp>
      <p:sp>
        <p:nvSpPr>
          <p:cNvPr id="4" name="Slide Number Placeholder 3"/>
          <p:cNvSpPr>
            <a:spLocks noGrp="1"/>
          </p:cNvSpPr>
          <p:nvPr>
            <p:ph type="sldNum" sz="quarter" idx="5"/>
          </p:nvPr>
        </p:nvSpPr>
        <p:spPr/>
        <p:txBody>
          <a:bodyPr/>
          <a:lstStyle/>
          <a:p>
            <a:fld id="{1F707D43-6742-4357-8E97-337384EC00C3}" type="slidenum">
              <a:t>7</a:t>
            </a:fld>
            <a:endParaRPr lang="en-US"/>
          </a:p>
        </p:txBody>
      </p:sp>
    </p:spTree>
    <p:extLst>
      <p:ext uri="{BB962C8B-B14F-4D97-AF65-F5344CB8AC3E}">
        <p14:creationId xmlns:p14="http://schemas.microsoft.com/office/powerpoint/2010/main" val="686855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9/1/2026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9/1/2026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mailto:jmichaud@helenaschools.org" TargetMode="External"/><Relationship Id="rId3" Type="http://schemas.openxmlformats.org/officeDocument/2006/relationships/hyperlink" Target="mailto:jtenyenhuis@helenaschools.org" TargetMode="External"/><Relationship Id="rId7" Type="http://schemas.openxmlformats.org/officeDocument/2006/relationships/hyperlink" Target="mailto:cbermingham@helenaschools.org" TargetMode="External"/><Relationship Id="rId2" Type="http://schemas.openxmlformats.org/officeDocument/2006/relationships/hyperlink" Target="mailto:bkessler1@helenaschools.org" TargetMode="External"/><Relationship Id="rId1" Type="http://schemas.openxmlformats.org/officeDocument/2006/relationships/slideLayout" Target="../slideLayouts/slideLayout2.xml"/><Relationship Id="rId6" Type="http://schemas.openxmlformats.org/officeDocument/2006/relationships/hyperlink" Target="mailto:lhowardmurphy@helenaschools.org" TargetMode="External"/><Relationship Id="rId5" Type="http://schemas.openxmlformats.org/officeDocument/2006/relationships/hyperlink" Target="mailto:rschulte@helenaschools.org" TargetMode="External"/><Relationship Id="rId4" Type="http://schemas.openxmlformats.org/officeDocument/2006/relationships/hyperlink" Target="mailto:rswenson@helenaschools.org" TargetMode="External"/><Relationship Id="rId9"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mailto:hhsattendance@helenaschools.org"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logo of a tiger&#10;&#10;AI-generated content may be incorrect.">
            <a:extLst>
              <a:ext uri="{FF2B5EF4-FFF2-40B4-BE49-F238E27FC236}">
                <a16:creationId xmlns:a16="http://schemas.microsoft.com/office/drawing/2014/main" id="{74A0EE0D-7F54-8C05-A939-AB68E0347775}"/>
              </a:ext>
            </a:extLst>
          </p:cNvPr>
          <p:cNvPicPr>
            <a:picLocks noChangeAspect="1"/>
          </p:cNvPicPr>
          <p:nvPr/>
        </p:nvPicPr>
        <p:blipFill>
          <a:blip r:embed="rId2">
            <a:alphaModFix amt="50000"/>
          </a:blip>
          <a:srcRect t="19591" b="24159"/>
          <a:stretch>
            <a:fillRect/>
          </a:stretch>
        </p:blipFill>
        <p:spPr>
          <a:xfrm>
            <a:off x="20" y="1"/>
            <a:ext cx="12191980" cy="6857999"/>
          </a:xfrm>
          <a:prstGeom prst="rect">
            <a:avLst/>
          </a:prstGeom>
        </p:spPr>
      </p:pic>
      <p:sp>
        <p:nvSpPr>
          <p:cNvPr id="2" name="Title 1"/>
          <p:cNvSpPr>
            <a:spLocks noGrp="1"/>
          </p:cNvSpPr>
          <p:nvPr>
            <p:ph type="ctrTitle"/>
          </p:nvPr>
        </p:nvSpPr>
        <p:spPr>
          <a:xfrm>
            <a:off x="1524000" y="1122362"/>
            <a:ext cx="9144000" cy="2900518"/>
          </a:xfrm>
        </p:spPr>
        <p:txBody>
          <a:bodyPr>
            <a:normAutofit/>
          </a:bodyPr>
          <a:lstStyle/>
          <a:p>
            <a:r>
              <a:rPr lang="en-US">
                <a:solidFill>
                  <a:srgbClr val="FFFFFF"/>
                </a:solidFill>
              </a:rPr>
              <a:t>Welcome Class of 2030!</a:t>
            </a:r>
          </a:p>
        </p:txBody>
      </p:sp>
      <p:sp>
        <p:nvSpPr>
          <p:cNvPr id="3" name="Subtitle 2"/>
          <p:cNvSpPr>
            <a:spLocks noGrp="1"/>
          </p:cNvSpPr>
          <p:nvPr>
            <p:ph type="subTitle" idx="1"/>
          </p:nvPr>
        </p:nvSpPr>
        <p:spPr>
          <a:xfrm>
            <a:off x="1524000" y="4159404"/>
            <a:ext cx="9144000" cy="1098395"/>
          </a:xfrm>
        </p:spPr>
        <p:txBody>
          <a:bodyPr vert="horz" lIns="91440" tIns="45720" rIns="91440" bIns="45720" rtlCol="0" anchor="t">
            <a:normAutofit/>
          </a:bodyPr>
          <a:lstStyle/>
          <a:p>
            <a:r>
              <a:rPr lang="en-US">
                <a:solidFill>
                  <a:srgbClr val="FFFFFF"/>
                </a:solidFill>
              </a:rPr>
              <a:t>August 25, 2026</a:t>
            </a:r>
          </a:p>
        </p:txBody>
      </p:sp>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3D777-6723-0EB9-2131-FF48621BC1A4}"/>
              </a:ext>
            </a:extLst>
          </p:cNvPr>
          <p:cNvSpPr>
            <a:spLocks noGrp="1"/>
          </p:cNvSpPr>
          <p:nvPr>
            <p:ph type="title"/>
          </p:nvPr>
        </p:nvSpPr>
        <p:spPr/>
        <p:txBody>
          <a:bodyPr/>
          <a:lstStyle/>
          <a:p>
            <a:r>
              <a:rPr lang="en-US"/>
              <a:t>Welcome</a:t>
            </a:r>
          </a:p>
        </p:txBody>
      </p:sp>
      <p:sp>
        <p:nvSpPr>
          <p:cNvPr id="3" name="Content Placeholder 2">
            <a:extLst>
              <a:ext uri="{FF2B5EF4-FFF2-40B4-BE49-F238E27FC236}">
                <a16:creationId xmlns:a16="http://schemas.microsoft.com/office/drawing/2014/main" id="{25591BA2-AF9A-6E9B-5938-7DA6BBC266D3}"/>
              </a:ext>
            </a:extLst>
          </p:cNvPr>
          <p:cNvSpPr>
            <a:spLocks noGrp="1"/>
          </p:cNvSpPr>
          <p:nvPr>
            <p:ph idx="1"/>
          </p:nvPr>
        </p:nvSpPr>
        <p:spPr/>
        <p:txBody>
          <a:bodyPr vert="horz" lIns="91440" tIns="45720" rIns="91440" bIns="45720" rtlCol="0" anchor="t">
            <a:normAutofit/>
          </a:bodyPr>
          <a:lstStyle/>
          <a:p>
            <a:r>
              <a:rPr lang="en-US" dirty="0"/>
              <a:t>Please make sure you sign in before you leave tonight</a:t>
            </a:r>
          </a:p>
        </p:txBody>
      </p:sp>
      <p:pic>
        <p:nvPicPr>
          <p:cNvPr id="7" name="Picture 6" descr="A logo of a tiger&#10;&#10;AI-generated content may be incorrect.">
            <a:extLst>
              <a:ext uri="{FF2B5EF4-FFF2-40B4-BE49-F238E27FC236}">
                <a16:creationId xmlns:a16="http://schemas.microsoft.com/office/drawing/2014/main" id="{A2666987-7CEF-938E-AA00-F7B80BB2064C}"/>
              </a:ext>
            </a:extLst>
          </p:cNvPr>
          <p:cNvPicPr>
            <a:picLocks noChangeAspect="1"/>
          </p:cNvPicPr>
          <p:nvPr/>
        </p:nvPicPr>
        <p:blipFill>
          <a:blip r:embed="rId2"/>
          <a:stretch>
            <a:fillRect/>
          </a:stretch>
        </p:blipFill>
        <p:spPr>
          <a:xfrm>
            <a:off x="10417967" y="5083967"/>
            <a:ext cx="1774033" cy="1774033"/>
          </a:xfrm>
          <a:prstGeom prst="rect">
            <a:avLst/>
          </a:prstGeom>
        </p:spPr>
      </p:pic>
    </p:spTree>
    <p:extLst>
      <p:ext uri="{BB962C8B-B14F-4D97-AF65-F5344CB8AC3E}">
        <p14:creationId xmlns:p14="http://schemas.microsoft.com/office/powerpoint/2010/main" val="1103973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74158-E38B-B921-694F-4C625BB07FFC}"/>
              </a:ext>
            </a:extLst>
          </p:cNvPr>
          <p:cNvSpPr>
            <a:spLocks noGrp="1"/>
          </p:cNvSpPr>
          <p:nvPr>
            <p:ph type="title"/>
          </p:nvPr>
        </p:nvSpPr>
        <p:spPr/>
        <p:txBody>
          <a:bodyPr/>
          <a:lstStyle/>
          <a:p>
            <a:r>
              <a:rPr lang="en-US" dirty="0"/>
              <a:t>Welcome to HHS! </a:t>
            </a:r>
          </a:p>
        </p:txBody>
      </p:sp>
      <p:sp>
        <p:nvSpPr>
          <p:cNvPr id="3" name="Content Placeholder 2">
            <a:extLst>
              <a:ext uri="{FF2B5EF4-FFF2-40B4-BE49-F238E27FC236}">
                <a16:creationId xmlns:a16="http://schemas.microsoft.com/office/drawing/2014/main" id="{51222ED3-334B-47B6-5C47-D1954A4D1809}"/>
              </a:ext>
            </a:extLst>
          </p:cNvPr>
          <p:cNvSpPr>
            <a:spLocks noGrp="1"/>
          </p:cNvSpPr>
          <p:nvPr>
            <p:ph idx="1"/>
          </p:nvPr>
        </p:nvSpPr>
        <p:spPr/>
        <p:txBody>
          <a:bodyPr vert="horz" lIns="91440" tIns="45720" rIns="91440" bIns="45720" rtlCol="0" anchor="t">
            <a:normAutofit fontScale="92500" lnSpcReduction="10000"/>
          </a:bodyPr>
          <a:lstStyle/>
          <a:p>
            <a:r>
              <a:rPr lang="en-US" sz="2400"/>
              <a:t>Brian Kessler – Principal - (406) 324-2202 – </a:t>
            </a:r>
            <a:r>
              <a:rPr lang="en-US" sz="2400">
                <a:hlinkClick r:id="rId2"/>
              </a:rPr>
              <a:t>bkessler1@helenaschools.org</a:t>
            </a:r>
            <a:endParaRPr lang="en-US" sz="2400"/>
          </a:p>
          <a:p>
            <a:r>
              <a:rPr lang="en-US" sz="2400"/>
              <a:t>Julie TeNyenhuis – Assistant Principal A-K - (406) 324-2204 – </a:t>
            </a:r>
            <a:r>
              <a:rPr lang="en-US" sz="2400">
                <a:hlinkClick r:id="rId3"/>
              </a:rPr>
              <a:t>jtenyenhuis@helenaschools.org</a:t>
            </a:r>
            <a:endParaRPr lang="en-US" sz="2400"/>
          </a:p>
          <a:p>
            <a:r>
              <a:rPr lang="en-US" sz="2400"/>
              <a:t>Ryan Swenson – Assistant Principal L-Z - (406) 324-2205 – </a:t>
            </a:r>
            <a:r>
              <a:rPr lang="en-US" sz="2400">
                <a:hlinkClick r:id="rId4"/>
              </a:rPr>
              <a:t>rswenson@helenaschools.org</a:t>
            </a:r>
          </a:p>
          <a:p>
            <a:r>
              <a:rPr lang="en-US"/>
              <a:t>Ryan Schulte – Dean of Students – (406) 324-2203 – </a:t>
            </a:r>
            <a:r>
              <a:rPr lang="en-US">
                <a:hlinkClick r:id="rId5"/>
              </a:rPr>
              <a:t>rschulte@helenaschools.org</a:t>
            </a:r>
            <a:endParaRPr lang="en-US"/>
          </a:p>
          <a:p>
            <a:pPr marL="0" indent="0">
              <a:buNone/>
            </a:pPr>
            <a:endParaRPr lang="en-US"/>
          </a:p>
          <a:p>
            <a:r>
              <a:rPr lang="en-US" sz="2400"/>
              <a:t>Mrs. Linden Howard-Murphy– Counselor A-G – </a:t>
            </a:r>
            <a:r>
              <a:rPr lang="en-US" sz="2400">
                <a:hlinkClick r:id="rId6"/>
              </a:rPr>
              <a:t>lhowardmurphy@helenaschools.org</a:t>
            </a:r>
            <a:endParaRPr lang="en-US" sz="2400"/>
          </a:p>
          <a:p>
            <a:r>
              <a:rPr lang="en-US" sz="2400"/>
              <a:t>Mrs. Cristin Bermingham– Counselor H-N – </a:t>
            </a:r>
            <a:r>
              <a:rPr lang="en-US" sz="2400" err="1">
                <a:hlinkClick r:id="rId7"/>
              </a:rPr>
              <a:t>cbermingham@helenaschools</a:t>
            </a:r>
            <a:r>
              <a:rPr lang="en-US" sz="2400">
                <a:hlinkClick r:id="rId7"/>
              </a:rPr>
              <a:t>.org</a:t>
            </a:r>
            <a:endParaRPr lang="en-US" sz="2400"/>
          </a:p>
          <a:p>
            <a:r>
              <a:rPr lang="en-US" sz="2400"/>
              <a:t>Mr. Joe Michaud – Counselor O-Z – </a:t>
            </a:r>
            <a:r>
              <a:rPr lang="en-US" sz="2400">
                <a:hlinkClick r:id="rId8"/>
              </a:rPr>
              <a:t>jmichaud@helenaschools.org</a:t>
            </a:r>
            <a:endParaRPr lang="en-US" sz="2400"/>
          </a:p>
        </p:txBody>
      </p:sp>
      <p:pic>
        <p:nvPicPr>
          <p:cNvPr id="5" name="Picture 4" descr="A logo of a tiger&#10;&#10;AI-generated content may be incorrect.">
            <a:extLst>
              <a:ext uri="{FF2B5EF4-FFF2-40B4-BE49-F238E27FC236}">
                <a16:creationId xmlns:a16="http://schemas.microsoft.com/office/drawing/2014/main" id="{53C2DDA7-4AAE-5C24-4448-73721CD10274}"/>
              </a:ext>
            </a:extLst>
          </p:cNvPr>
          <p:cNvPicPr>
            <a:picLocks noChangeAspect="1"/>
          </p:cNvPicPr>
          <p:nvPr/>
        </p:nvPicPr>
        <p:blipFill>
          <a:blip r:embed="rId9"/>
          <a:stretch>
            <a:fillRect/>
          </a:stretch>
        </p:blipFill>
        <p:spPr>
          <a:xfrm>
            <a:off x="10464583" y="5083967"/>
            <a:ext cx="1774033" cy="1774033"/>
          </a:xfrm>
          <a:prstGeom prst="rect">
            <a:avLst/>
          </a:prstGeom>
        </p:spPr>
      </p:pic>
    </p:spTree>
    <p:extLst>
      <p:ext uri="{BB962C8B-B14F-4D97-AF65-F5344CB8AC3E}">
        <p14:creationId xmlns:p14="http://schemas.microsoft.com/office/powerpoint/2010/main" val="137242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06632-A56E-0A27-024D-CC23C4DE9303}"/>
              </a:ext>
            </a:extLst>
          </p:cNvPr>
          <p:cNvSpPr>
            <a:spLocks noGrp="1"/>
          </p:cNvSpPr>
          <p:nvPr>
            <p:ph type="title"/>
          </p:nvPr>
        </p:nvSpPr>
        <p:spPr/>
        <p:txBody>
          <a:bodyPr/>
          <a:lstStyle/>
          <a:p>
            <a:r>
              <a:rPr lang="en-US"/>
              <a:t>Planning for Success the next 4 years</a:t>
            </a:r>
          </a:p>
        </p:txBody>
      </p:sp>
      <p:sp>
        <p:nvSpPr>
          <p:cNvPr id="3" name="Content Placeholder 2">
            <a:extLst>
              <a:ext uri="{FF2B5EF4-FFF2-40B4-BE49-F238E27FC236}">
                <a16:creationId xmlns:a16="http://schemas.microsoft.com/office/drawing/2014/main" id="{C92DF913-81BB-7492-404F-9A2481003177}"/>
              </a:ext>
            </a:extLst>
          </p:cNvPr>
          <p:cNvSpPr>
            <a:spLocks noGrp="1"/>
          </p:cNvSpPr>
          <p:nvPr>
            <p:ph idx="1"/>
          </p:nvPr>
        </p:nvSpPr>
        <p:spPr/>
        <p:txBody>
          <a:bodyPr>
            <a:normAutofit fontScale="92500" lnSpcReduction="20000"/>
          </a:bodyPr>
          <a:lstStyle/>
          <a:p>
            <a:r>
              <a:rPr lang="en-US" dirty="0"/>
              <a:t>Get involved</a:t>
            </a:r>
          </a:p>
          <a:p>
            <a:pPr lvl="1"/>
            <a:r>
              <a:rPr lang="en-US" dirty="0"/>
              <a:t>Clubs, Activities</a:t>
            </a:r>
          </a:p>
          <a:p>
            <a:pPr lvl="1"/>
            <a:r>
              <a:rPr lang="en-US" dirty="0"/>
              <a:t>Engage in class discussion/work</a:t>
            </a:r>
          </a:p>
          <a:p>
            <a:r>
              <a:rPr lang="en-US" dirty="0"/>
              <a:t>Challenge yourself</a:t>
            </a:r>
          </a:p>
          <a:p>
            <a:pPr lvl="1"/>
            <a:r>
              <a:rPr lang="en-US" dirty="0"/>
              <a:t>Try an honors or AP class</a:t>
            </a:r>
          </a:p>
          <a:p>
            <a:pPr lvl="1"/>
            <a:r>
              <a:rPr lang="en-US" dirty="0"/>
              <a:t>Take advantage of dual credit opportunities</a:t>
            </a:r>
          </a:p>
          <a:p>
            <a:pPr lvl="1"/>
            <a:r>
              <a:rPr lang="en-US" dirty="0"/>
              <a:t>Take the second, third, or fourth level of a pathway</a:t>
            </a:r>
          </a:p>
          <a:p>
            <a:r>
              <a:rPr lang="en-US" dirty="0"/>
              <a:t>Try something new</a:t>
            </a:r>
          </a:p>
          <a:p>
            <a:pPr lvl="1"/>
            <a:r>
              <a:rPr lang="en-US" dirty="0"/>
              <a:t>Try the Art or CTE course – might not be a career path, but could be a hobby or skill to help with life</a:t>
            </a:r>
          </a:p>
          <a:p>
            <a:r>
              <a:rPr lang="en-US" dirty="0"/>
              <a:t>Career planning and awareness</a:t>
            </a:r>
          </a:p>
          <a:p>
            <a:pPr lvl="1"/>
            <a:r>
              <a:rPr lang="en-US" dirty="0"/>
              <a:t>Internships, Apprenticeships</a:t>
            </a:r>
          </a:p>
          <a:p>
            <a:pPr lvl="1"/>
            <a:r>
              <a:rPr lang="en-US" dirty="0"/>
              <a:t>Career Counselor</a:t>
            </a:r>
          </a:p>
        </p:txBody>
      </p:sp>
      <p:pic>
        <p:nvPicPr>
          <p:cNvPr id="5" name="Picture 4" descr="A logo of a tiger&#10;&#10;AI-generated content may be incorrect.">
            <a:extLst>
              <a:ext uri="{FF2B5EF4-FFF2-40B4-BE49-F238E27FC236}">
                <a16:creationId xmlns:a16="http://schemas.microsoft.com/office/drawing/2014/main" id="{648C721F-EEEC-FB83-20BA-B296E9BDAB1F}"/>
              </a:ext>
            </a:extLst>
          </p:cNvPr>
          <p:cNvPicPr>
            <a:picLocks noChangeAspect="1"/>
          </p:cNvPicPr>
          <p:nvPr/>
        </p:nvPicPr>
        <p:blipFill>
          <a:blip r:embed="rId2"/>
          <a:stretch>
            <a:fillRect/>
          </a:stretch>
        </p:blipFill>
        <p:spPr>
          <a:xfrm>
            <a:off x="10417967" y="5083967"/>
            <a:ext cx="1774033" cy="1774033"/>
          </a:xfrm>
          <a:prstGeom prst="rect">
            <a:avLst/>
          </a:prstGeom>
        </p:spPr>
      </p:pic>
    </p:spTree>
    <p:extLst>
      <p:ext uri="{BB962C8B-B14F-4D97-AF65-F5344CB8AC3E}">
        <p14:creationId xmlns:p14="http://schemas.microsoft.com/office/powerpoint/2010/main" val="11451029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DFE98-28C0-3C8D-6B52-982AF6FBC58C}"/>
              </a:ext>
            </a:extLst>
          </p:cNvPr>
          <p:cNvSpPr>
            <a:spLocks noGrp="1"/>
          </p:cNvSpPr>
          <p:nvPr>
            <p:ph type="title"/>
          </p:nvPr>
        </p:nvSpPr>
        <p:spPr/>
        <p:txBody>
          <a:bodyPr/>
          <a:lstStyle/>
          <a:p>
            <a:r>
              <a:rPr lang="en-US"/>
              <a:t>Bengal Beginnings Day – August 27</a:t>
            </a:r>
          </a:p>
        </p:txBody>
      </p:sp>
      <p:sp>
        <p:nvSpPr>
          <p:cNvPr id="3" name="Content Placeholder 2">
            <a:extLst>
              <a:ext uri="{FF2B5EF4-FFF2-40B4-BE49-F238E27FC236}">
                <a16:creationId xmlns:a16="http://schemas.microsoft.com/office/drawing/2014/main" id="{A35BFB72-DC19-463A-A53E-9B67037CA0F6}"/>
              </a:ext>
            </a:extLst>
          </p:cNvPr>
          <p:cNvSpPr>
            <a:spLocks noGrp="1"/>
          </p:cNvSpPr>
          <p:nvPr>
            <p:ph idx="1"/>
          </p:nvPr>
        </p:nvSpPr>
        <p:spPr/>
        <p:txBody>
          <a:bodyPr vert="horz" lIns="91440" tIns="45720" rIns="91440" bIns="45720" rtlCol="0" anchor="t">
            <a:normAutofit/>
          </a:bodyPr>
          <a:lstStyle/>
          <a:p>
            <a:r>
              <a:rPr lang="en-US" dirty="0"/>
              <a:t>All Freshmen need to be in attendance</a:t>
            </a:r>
          </a:p>
          <a:p>
            <a:r>
              <a:rPr lang="en-US" dirty="0"/>
              <a:t>Meet at Entry 1(south side of the building of Billings Ave) by 8:15 a.m. - need to wait outside, plan accordingly for the weather</a:t>
            </a:r>
          </a:p>
          <a:p>
            <a:r>
              <a:rPr lang="en-US" dirty="0"/>
              <a:t>Bring a pen or pencil and a great attitude!</a:t>
            </a:r>
          </a:p>
          <a:p>
            <a:r>
              <a:rPr lang="en-US" dirty="0"/>
              <a:t>Morning – small group activities</a:t>
            </a:r>
          </a:p>
          <a:p>
            <a:r>
              <a:rPr lang="en-US" dirty="0"/>
              <a:t>Lunch is provided – closed campus (will have gluten free options available)</a:t>
            </a:r>
          </a:p>
          <a:p>
            <a:r>
              <a:rPr lang="en-US" dirty="0"/>
              <a:t>Afternoon – follow their schedule</a:t>
            </a:r>
          </a:p>
          <a:p>
            <a:pPr lvl="1">
              <a:buFont typeface="Courier New" panose="020B0604020202020204" pitchFamily="34" charset="0"/>
              <a:buChar char="o"/>
            </a:pPr>
            <a:r>
              <a:rPr lang="en-US" dirty="0"/>
              <a:t>Chromebooks checked out in the afternoon</a:t>
            </a:r>
          </a:p>
        </p:txBody>
      </p:sp>
      <p:pic>
        <p:nvPicPr>
          <p:cNvPr id="5" name="Picture 4" descr="A logo of a tiger&#10;&#10;AI-generated content may be incorrect.">
            <a:extLst>
              <a:ext uri="{FF2B5EF4-FFF2-40B4-BE49-F238E27FC236}">
                <a16:creationId xmlns:a16="http://schemas.microsoft.com/office/drawing/2014/main" id="{8B690247-9ABB-DF50-983C-178C2EF9789D}"/>
              </a:ext>
            </a:extLst>
          </p:cNvPr>
          <p:cNvPicPr>
            <a:picLocks noChangeAspect="1"/>
          </p:cNvPicPr>
          <p:nvPr/>
        </p:nvPicPr>
        <p:blipFill>
          <a:blip r:embed="rId2"/>
          <a:stretch>
            <a:fillRect/>
          </a:stretch>
        </p:blipFill>
        <p:spPr>
          <a:xfrm>
            <a:off x="10477498" y="5083967"/>
            <a:ext cx="1774033" cy="1774033"/>
          </a:xfrm>
          <a:prstGeom prst="rect">
            <a:avLst/>
          </a:prstGeom>
        </p:spPr>
      </p:pic>
    </p:spTree>
    <p:extLst>
      <p:ext uri="{BB962C8B-B14F-4D97-AF65-F5344CB8AC3E}">
        <p14:creationId xmlns:p14="http://schemas.microsoft.com/office/powerpoint/2010/main" val="3656010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36F7D-154B-FDD9-86FB-2B4ADFBC697B}"/>
              </a:ext>
            </a:extLst>
          </p:cNvPr>
          <p:cNvSpPr>
            <a:spLocks noGrp="1"/>
          </p:cNvSpPr>
          <p:nvPr>
            <p:ph type="title"/>
          </p:nvPr>
        </p:nvSpPr>
        <p:spPr/>
        <p:txBody>
          <a:bodyPr/>
          <a:lstStyle/>
          <a:p>
            <a:r>
              <a:rPr lang="en-US"/>
              <a:t>Construction Life at HHS</a:t>
            </a:r>
          </a:p>
        </p:txBody>
      </p:sp>
      <p:sp>
        <p:nvSpPr>
          <p:cNvPr id="3" name="Content Placeholder 2">
            <a:extLst>
              <a:ext uri="{FF2B5EF4-FFF2-40B4-BE49-F238E27FC236}">
                <a16:creationId xmlns:a16="http://schemas.microsoft.com/office/drawing/2014/main" id="{6927278D-39EE-4B02-333E-0173E33978AD}"/>
              </a:ext>
            </a:extLst>
          </p:cNvPr>
          <p:cNvSpPr>
            <a:spLocks noGrp="1"/>
          </p:cNvSpPr>
          <p:nvPr>
            <p:ph idx="1"/>
          </p:nvPr>
        </p:nvSpPr>
        <p:spPr/>
        <p:txBody>
          <a:bodyPr/>
          <a:lstStyle/>
          <a:p>
            <a:r>
              <a:rPr lang="en-US" dirty="0"/>
              <a:t>Getting to school </a:t>
            </a:r>
          </a:p>
          <a:p>
            <a:pPr lvl="1"/>
            <a:r>
              <a:rPr lang="en-US" dirty="0"/>
              <a:t>Entries</a:t>
            </a:r>
          </a:p>
          <a:p>
            <a:pPr lvl="1"/>
            <a:r>
              <a:rPr lang="en-US" dirty="0"/>
              <a:t>Parking/Buses/Parent Drop Off and Pick Up</a:t>
            </a:r>
          </a:p>
          <a:p>
            <a:pPr lvl="1"/>
            <a:r>
              <a:rPr lang="en-US" dirty="0"/>
              <a:t>Arrive early</a:t>
            </a:r>
          </a:p>
          <a:p>
            <a:pPr lvl="1"/>
            <a:r>
              <a:rPr lang="en-US" dirty="0"/>
              <a:t>Lunch Plan</a:t>
            </a:r>
          </a:p>
          <a:p>
            <a:pPr lvl="1"/>
            <a:r>
              <a:rPr lang="en-US" dirty="0"/>
              <a:t>After School</a:t>
            </a:r>
          </a:p>
          <a:p>
            <a:r>
              <a:rPr lang="en-US" dirty="0"/>
              <a:t>Communications – Where to find information</a:t>
            </a:r>
          </a:p>
          <a:p>
            <a:r>
              <a:rPr lang="en-US" dirty="0"/>
              <a:t>Current progress – what’s next? </a:t>
            </a:r>
          </a:p>
        </p:txBody>
      </p:sp>
      <p:pic>
        <p:nvPicPr>
          <p:cNvPr id="5" name="Picture 4" descr="A logo of a tiger&#10;&#10;AI-generated content may be incorrect.">
            <a:extLst>
              <a:ext uri="{FF2B5EF4-FFF2-40B4-BE49-F238E27FC236}">
                <a16:creationId xmlns:a16="http://schemas.microsoft.com/office/drawing/2014/main" id="{AC60AF5A-3DA2-A16B-0A14-F59B3605AEB5}"/>
              </a:ext>
            </a:extLst>
          </p:cNvPr>
          <p:cNvPicPr>
            <a:picLocks noChangeAspect="1"/>
          </p:cNvPicPr>
          <p:nvPr/>
        </p:nvPicPr>
        <p:blipFill>
          <a:blip r:embed="rId2"/>
          <a:stretch>
            <a:fillRect/>
          </a:stretch>
        </p:blipFill>
        <p:spPr>
          <a:xfrm>
            <a:off x="10417967" y="5083967"/>
            <a:ext cx="1774033" cy="1774033"/>
          </a:xfrm>
          <a:prstGeom prst="rect">
            <a:avLst/>
          </a:prstGeom>
        </p:spPr>
      </p:pic>
    </p:spTree>
    <p:extLst>
      <p:ext uri="{BB962C8B-B14F-4D97-AF65-F5344CB8AC3E}">
        <p14:creationId xmlns:p14="http://schemas.microsoft.com/office/powerpoint/2010/main" val="3586033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5F9BE-C58B-1191-FECE-7ABF2B345DB9}"/>
              </a:ext>
            </a:extLst>
          </p:cNvPr>
          <p:cNvSpPr>
            <a:spLocks noGrp="1"/>
          </p:cNvSpPr>
          <p:nvPr>
            <p:ph type="title"/>
          </p:nvPr>
        </p:nvSpPr>
        <p:spPr/>
        <p:txBody>
          <a:bodyPr/>
          <a:lstStyle/>
          <a:p>
            <a:r>
              <a:rPr lang="en-US" dirty="0"/>
              <a:t>Considerations to get started on the right foot</a:t>
            </a:r>
            <a:endParaRPr lang="en-US" dirty="0">
              <a:highlight>
                <a:srgbClr val="FFFF00"/>
              </a:highlight>
            </a:endParaRPr>
          </a:p>
        </p:txBody>
      </p:sp>
      <p:sp>
        <p:nvSpPr>
          <p:cNvPr id="3" name="Content Placeholder 2">
            <a:extLst>
              <a:ext uri="{FF2B5EF4-FFF2-40B4-BE49-F238E27FC236}">
                <a16:creationId xmlns:a16="http://schemas.microsoft.com/office/drawing/2014/main" id="{62201A9C-67FC-B4B6-6F18-6208670D74F4}"/>
              </a:ext>
            </a:extLst>
          </p:cNvPr>
          <p:cNvSpPr>
            <a:spLocks noGrp="1"/>
          </p:cNvSpPr>
          <p:nvPr>
            <p:ph idx="1"/>
          </p:nvPr>
        </p:nvSpPr>
        <p:spPr/>
        <p:txBody>
          <a:bodyPr vert="horz" lIns="91440" tIns="45720" rIns="91440" bIns="45720" rtlCol="0" anchor="t">
            <a:normAutofit lnSpcReduction="10000"/>
          </a:bodyPr>
          <a:lstStyle/>
          <a:p>
            <a:r>
              <a:rPr lang="en-US" dirty="0"/>
              <a:t>Attendance</a:t>
            </a:r>
          </a:p>
          <a:p>
            <a:r>
              <a:rPr lang="en-US" dirty="0"/>
              <a:t>Engage with your teachers and school community</a:t>
            </a:r>
          </a:p>
          <a:p>
            <a:r>
              <a:rPr lang="en-US" dirty="0"/>
              <a:t>Advocate – student-led</a:t>
            </a:r>
          </a:p>
          <a:p>
            <a:r>
              <a:rPr lang="en-US" dirty="0"/>
              <a:t>Communicate</a:t>
            </a:r>
          </a:p>
          <a:p>
            <a:r>
              <a:rPr lang="en-US" dirty="0"/>
              <a:t>Cell phones and social media</a:t>
            </a:r>
          </a:p>
          <a:p>
            <a:r>
              <a:rPr lang="en-US" dirty="0"/>
              <a:t>Lunch and open campus (parking lots)</a:t>
            </a:r>
          </a:p>
          <a:p>
            <a:r>
              <a:rPr lang="en-US" dirty="0"/>
              <a:t>AI</a:t>
            </a:r>
          </a:p>
          <a:p>
            <a:r>
              <a:rPr lang="en-US" dirty="0"/>
              <a:t>Sleep</a:t>
            </a:r>
          </a:p>
          <a:p>
            <a:r>
              <a:rPr lang="en-US" dirty="0"/>
              <a:t>Utilizing your resources (library, ASC, study hall)</a:t>
            </a:r>
          </a:p>
          <a:p>
            <a:endParaRPr lang="en-US" dirty="0"/>
          </a:p>
        </p:txBody>
      </p:sp>
      <p:pic>
        <p:nvPicPr>
          <p:cNvPr id="5" name="Picture 4" descr="A logo of a tiger&#10;&#10;AI-generated content may be incorrect.">
            <a:extLst>
              <a:ext uri="{FF2B5EF4-FFF2-40B4-BE49-F238E27FC236}">
                <a16:creationId xmlns:a16="http://schemas.microsoft.com/office/drawing/2014/main" id="{A7E91B02-B70E-EF52-D854-74C7A13EBA25}"/>
              </a:ext>
            </a:extLst>
          </p:cNvPr>
          <p:cNvPicPr>
            <a:picLocks noChangeAspect="1"/>
          </p:cNvPicPr>
          <p:nvPr/>
        </p:nvPicPr>
        <p:blipFill>
          <a:blip r:embed="rId3"/>
          <a:stretch>
            <a:fillRect/>
          </a:stretch>
        </p:blipFill>
        <p:spPr>
          <a:xfrm>
            <a:off x="10477498" y="5083967"/>
            <a:ext cx="1774033" cy="1774033"/>
          </a:xfrm>
          <a:prstGeom prst="rect">
            <a:avLst/>
          </a:prstGeom>
        </p:spPr>
      </p:pic>
    </p:spTree>
    <p:extLst>
      <p:ext uri="{BB962C8B-B14F-4D97-AF65-F5344CB8AC3E}">
        <p14:creationId xmlns:p14="http://schemas.microsoft.com/office/powerpoint/2010/main" val="1996362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logo of a tiger&#10;&#10;AI-generated content may be incorrect.">
            <a:extLst>
              <a:ext uri="{FF2B5EF4-FFF2-40B4-BE49-F238E27FC236}">
                <a16:creationId xmlns:a16="http://schemas.microsoft.com/office/drawing/2014/main" id="{A4974F73-0992-2A4C-C4B1-A14948A16D61}"/>
              </a:ext>
            </a:extLst>
          </p:cNvPr>
          <p:cNvPicPr>
            <a:picLocks noChangeAspect="1"/>
          </p:cNvPicPr>
          <p:nvPr/>
        </p:nvPicPr>
        <p:blipFill>
          <a:blip r:embed="rId2"/>
          <a:stretch>
            <a:fillRect/>
          </a:stretch>
        </p:blipFill>
        <p:spPr>
          <a:xfrm>
            <a:off x="10417967" y="5083967"/>
            <a:ext cx="1774033" cy="1774033"/>
          </a:xfrm>
          <a:prstGeom prst="rect">
            <a:avLst/>
          </a:prstGeom>
        </p:spPr>
      </p:pic>
      <p:sp>
        <p:nvSpPr>
          <p:cNvPr id="2" name="Title 1">
            <a:extLst>
              <a:ext uri="{FF2B5EF4-FFF2-40B4-BE49-F238E27FC236}">
                <a16:creationId xmlns:a16="http://schemas.microsoft.com/office/drawing/2014/main" id="{89213970-A0C7-7140-2A95-F4C0549177E5}"/>
              </a:ext>
            </a:extLst>
          </p:cNvPr>
          <p:cNvSpPr>
            <a:spLocks noGrp="1"/>
          </p:cNvSpPr>
          <p:nvPr>
            <p:ph type="title"/>
          </p:nvPr>
        </p:nvSpPr>
        <p:spPr/>
        <p:txBody>
          <a:bodyPr/>
          <a:lstStyle/>
          <a:p>
            <a:r>
              <a:rPr lang="en-US"/>
              <a:t>Cell Phones and Other Electronic Devices</a:t>
            </a:r>
          </a:p>
        </p:txBody>
      </p:sp>
      <p:sp>
        <p:nvSpPr>
          <p:cNvPr id="3" name="Content Placeholder 2">
            <a:extLst>
              <a:ext uri="{FF2B5EF4-FFF2-40B4-BE49-F238E27FC236}">
                <a16:creationId xmlns:a16="http://schemas.microsoft.com/office/drawing/2014/main" id="{97474A0B-8E40-9E6E-697B-8437512510E1}"/>
              </a:ext>
            </a:extLst>
          </p:cNvPr>
          <p:cNvSpPr>
            <a:spLocks noGrp="1"/>
          </p:cNvSpPr>
          <p:nvPr>
            <p:ph idx="1"/>
          </p:nvPr>
        </p:nvSpPr>
        <p:spPr>
          <a:xfrm>
            <a:off x="789383" y="1452000"/>
            <a:ext cx="10515600" cy="4351338"/>
          </a:xfrm>
        </p:spPr>
        <p:txBody>
          <a:bodyPr>
            <a:normAutofit fontScale="92500" lnSpcReduction="10000"/>
          </a:bodyPr>
          <a:lstStyle/>
          <a:p>
            <a:r>
              <a:rPr lang="en-US" dirty="0"/>
              <a:t>More consistent approach this year</a:t>
            </a:r>
          </a:p>
          <a:p>
            <a:r>
              <a:rPr lang="en-US" dirty="0"/>
              <a:t>Phones away during class time </a:t>
            </a:r>
          </a:p>
          <a:p>
            <a:pPr lvl="1"/>
            <a:r>
              <a:rPr lang="en-US" dirty="0"/>
              <a:t>Caddy, backpacks, directive of the teacher</a:t>
            </a:r>
          </a:p>
          <a:p>
            <a:pPr lvl="1"/>
            <a:r>
              <a:rPr lang="en-US" dirty="0"/>
              <a:t>Can come out for academic purposes – teacher approved</a:t>
            </a:r>
          </a:p>
          <a:p>
            <a:r>
              <a:rPr lang="en-US" dirty="0"/>
              <a:t>Left in class when going to the bathroom</a:t>
            </a:r>
          </a:p>
          <a:p>
            <a:r>
              <a:rPr lang="en-US" dirty="0"/>
              <a:t>Can use between classes, before school, lunch and after school</a:t>
            </a:r>
          </a:p>
          <a:p>
            <a:r>
              <a:rPr lang="en-US" dirty="0"/>
              <a:t>Parents can call the Main Office (406) 324-2200 and we will get a message to a student, if needed</a:t>
            </a:r>
          </a:p>
          <a:p>
            <a:r>
              <a:rPr lang="en-US" dirty="0"/>
              <a:t>Have become a distraction in classes – students in our pilot areas last year reported they felt better about their learning and ability to learn the material</a:t>
            </a:r>
          </a:p>
        </p:txBody>
      </p:sp>
    </p:spTree>
    <p:extLst>
      <p:ext uri="{BB962C8B-B14F-4D97-AF65-F5344CB8AC3E}">
        <p14:creationId xmlns:p14="http://schemas.microsoft.com/office/powerpoint/2010/main" val="45199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9A8FF-CC8C-842B-474C-9EA9B24855A8}"/>
              </a:ext>
            </a:extLst>
          </p:cNvPr>
          <p:cNvSpPr>
            <a:spLocks noGrp="1"/>
          </p:cNvSpPr>
          <p:nvPr>
            <p:ph type="title"/>
          </p:nvPr>
        </p:nvSpPr>
        <p:spPr/>
        <p:txBody>
          <a:bodyPr/>
          <a:lstStyle/>
          <a:p>
            <a:r>
              <a:rPr lang="en-US"/>
              <a:t>Upcoming Important Dates</a:t>
            </a:r>
          </a:p>
        </p:txBody>
      </p:sp>
      <p:sp>
        <p:nvSpPr>
          <p:cNvPr id="3" name="Content Placeholder 2">
            <a:extLst>
              <a:ext uri="{FF2B5EF4-FFF2-40B4-BE49-F238E27FC236}">
                <a16:creationId xmlns:a16="http://schemas.microsoft.com/office/drawing/2014/main" id="{D94EAA7A-3166-28FD-1B10-AC72CA7AE2AA}"/>
              </a:ext>
            </a:extLst>
          </p:cNvPr>
          <p:cNvSpPr>
            <a:spLocks noGrp="1"/>
          </p:cNvSpPr>
          <p:nvPr>
            <p:ph idx="1"/>
          </p:nvPr>
        </p:nvSpPr>
        <p:spPr/>
        <p:txBody>
          <a:bodyPr vert="horz" lIns="91440" tIns="45720" rIns="91440" bIns="45720" rtlCol="0" anchor="t">
            <a:normAutofit fontScale="85000" lnSpcReduction="20000"/>
          </a:bodyPr>
          <a:lstStyle/>
          <a:p>
            <a:r>
              <a:rPr lang="en-US" dirty="0"/>
              <a:t>Aug 28 – Assembly Schedule – Fire Drill and Evac Practice, Handbook Review</a:t>
            </a:r>
          </a:p>
          <a:p>
            <a:r>
              <a:rPr lang="en-US" dirty="0"/>
              <a:t>Sept 1 – Picture Day – English Classes</a:t>
            </a:r>
          </a:p>
          <a:p>
            <a:r>
              <a:rPr lang="en-US" dirty="0"/>
              <a:t>Sept 2 – Last Day to change schedules</a:t>
            </a:r>
          </a:p>
          <a:p>
            <a:r>
              <a:rPr lang="en-US" dirty="0"/>
              <a:t>Sept 4 – Frosh Welcome BBQ and Football Game</a:t>
            </a:r>
          </a:p>
          <a:p>
            <a:r>
              <a:rPr lang="en-US" dirty="0"/>
              <a:t>Sept 7 – No School, Labor Day</a:t>
            </a:r>
          </a:p>
          <a:p>
            <a:r>
              <a:rPr lang="en-US" dirty="0"/>
              <a:t>Sept 8 and 9 – MAP Testing – Assessment Schedule</a:t>
            </a:r>
          </a:p>
          <a:p>
            <a:r>
              <a:rPr lang="en-US" dirty="0"/>
              <a:t>Sept 9 – Open House – 6-7 pm</a:t>
            </a:r>
          </a:p>
          <a:p>
            <a:r>
              <a:rPr lang="en-US" dirty="0"/>
              <a:t>Sept 13 – HEF Carnival Classic</a:t>
            </a:r>
          </a:p>
          <a:p>
            <a:r>
              <a:rPr lang="en-US" dirty="0"/>
              <a:t>Sept 25 – 1</a:t>
            </a:r>
            <a:r>
              <a:rPr lang="en-US" baseline="30000" dirty="0"/>
              <a:t>st</a:t>
            </a:r>
            <a:r>
              <a:rPr lang="en-US" dirty="0"/>
              <a:t> Quarter Mid-Term</a:t>
            </a:r>
          </a:p>
          <a:p>
            <a:r>
              <a:rPr lang="en-US" dirty="0"/>
              <a:t>Sept 28 – Oct 3 – Homecoming Week – Assembly 10/2, Dance 10/3</a:t>
            </a:r>
          </a:p>
          <a:p>
            <a:r>
              <a:rPr lang="en-US" dirty="0"/>
              <a:t>Oct 6-9 – RBHI Screening Fall</a:t>
            </a:r>
          </a:p>
        </p:txBody>
      </p:sp>
      <p:pic>
        <p:nvPicPr>
          <p:cNvPr id="5" name="Picture 4" descr="A logo of a tiger&#10;&#10;AI-generated content may be incorrect.">
            <a:extLst>
              <a:ext uri="{FF2B5EF4-FFF2-40B4-BE49-F238E27FC236}">
                <a16:creationId xmlns:a16="http://schemas.microsoft.com/office/drawing/2014/main" id="{33D6D0E7-ED4A-51CD-52E5-30EFBD04D038}"/>
              </a:ext>
            </a:extLst>
          </p:cNvPr>
          <p:cNvPicPr>
            <a:picLocks noChangeAspect="1"/>
          </p:cNvPicPr>
          <p:nvPr/>
        </p:nvPicPr>
        <p:blipFill>
          <a:blip r:embed="rId2"/>
          <a:stretch>
            <a:fillRect/>
          </a:stretch>
        </p:blipFill>
        <p:spPr>
          <a:xfrm>
            <a:off x="10477498" y="5083967"/>
            <a:ext cx="1774033" cy="1774033"/>
          </a:xfrm>
          <a:prstGeom prst="rect">
            <a:avLst/>
          </a:prstGeom>
        </p:spPr>
      </p:pic>
    </p:spTree>
    <p:extLst>
      <p:ext uri="{BB962C8B-B14F-4D97-AF65-F5344CB8AC3E}">
        <p14:creationId xmlns:p14="http://schemas.microsoft.com/office/powerpoint/2010/main" val="4564046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D8819-DA8D-0A0B-74AF-1263E0E1EB46}"/>
              </a:ext>
            </a:extLst>
          </p:cNvPr>
          <p:cNvSpPr>
            <a:spLocks noGrp="1"/>
          </p:cNvSpPr>
          <p:nvPr>
            <p:ph type="title"/>
          </p:nvPr>
        </p:nvSpPr>
        <p:spPr/>
        <p:txBody>
          <a:bodyPr/>
          <a:lstStyle/>
          <a:p>
            <a:r>
              <a:rPr lang="en-US"/>
              <a:t>Communication Home and Family Engagement</a:t>
            </a:r>
          </a:p>
        </p:txBody>
      </p:sp>
      <p:sp>
        <p:nvSpPr>
          <p:cNvPr id="3" name="Content Placeholder 2">
            <a:extLst>
              <a:ext uri="{FF2B5EF4-FFF2-40B4-BE49-F238E27FC236}">
                <a16:creationId xmlns:a16="http://schemas.microsoft.com/office/drawing/2014/main" id="{D806473C-796B-72EA-9300-9D29F05AD746}"/>
              </a:ext>
            </a:extLst>
          </p:cNvPr>
          <p:cNvSpPr>
            <a:spLocks noGrp="1"/>
          </p:cNvSpPr>
          <p:nvPr>
            <p:ph idx="1"/>
          </p:nvPr>
        </p:nvSpPr>
        <p:spPr/>
        <p:txBody>
          <a:bodyPr vert="horz" lIns="91440" tIns="45720" rIns="91440" bIns="45720" rtlCol="0" anchor="t">
            <a:normAutofit fontScale="92500" lnSpcReduction="10000"/>
          </a:bodyPr>
          <a:lstStyle/>
          <a:p>
            <a:r>
              <a:rPr lang="en-US" dirty="0"/>
              <a:t>Bengal Happenings</a:t>
            </a:r>
          </a:p>
          <a:p>
            <a:r>
              <a:rPr lang="en-US" dirty="0"/>
              <a:t>Bengal Briefs</a:t>
            </a:r>
          </a:p>
          <a:p>
            <a:r>
              <a:rPr lang="en-US" dirty="0"/>
              <a:t>Teacher Pages – Agendas Linked</a:t>
            </a:r>
          </a:p>
          <a:p>
            <a:r>
              <a:rPr lang="en-US" dirty="0"/>
              <a:t>Email/Call the teacher </a:t>
            </a:r>
          </a:p>
          <a:p>
            <a:r>
              <a:rPr lang="en-US" dirty="0"/>
              <a:t>Parent Council</a:t>
            </a:r>
          </a:p>
          <a:p>
            <a:pPr lvl="1"/>
            <a:r>
              <a:rPr lang="en-US" dirty="0"/>
              <a:t>2</a:t>
            </a:r>
            <a:r>
              <a:rPr lang="en-US" baseline="30000" dirty="0"/>
              <a:t>nd</a:t>
            </a:r>
            <a:r>
              <a:rPr lang="en-US" dirty="0"/>
              <a:t> Monday of the Month – 5:30 p.m. in conjunction with our Booster Club Meetings – HHS Cafeteria</a:t>
            </a:r>
          </a:p>
          <a:p>
            <a:r>
              <a:rPr lang="en-US" dirty="0"/>
              <a:t>Events regularly throughout the year</a:t>
            </a:r>
          </a:p>
          <a:p>
            <a:pPr lvl="1"/>
            <a:r>
              <a:rPr lang="en-US" dirty="0"/>
              <a:t>Title I Annual Parent Meeting</a:t>
            </a:r>
          </a:p>
          <a:p>
            <a:pPr lvl="1"/>
            <a:r>
              <a:rPr lang="en-US" dirty="0"/>
              <a:t>Breakfast with Bengals each month</a:t>
            </a:r>
          </a:p>
          <a:p>
            <a:pPr lvl="1"/>
            <a:r>
              <a:rPr lang="en-US" dirty="0"/>
              <a:t>Halloween at HHS</a:t>
            </a:r>
          </a:p>
        </p:txBody>
      </p:sp>
      <p:pic>
        <p:nvPicPr>
          <p:cNvPr id="5" name="Picture 4" descr="A logo of a tiger&#10;&#10;AI-generated content may be incorrect.">
            <a:extLst>
              <a:ext uri="{FF2B5EF4-FFF2-40B4-BE49-F238E27FC236}">
                <a16:creationId xmlns:a16="http://schemas.microsoft.com/office/drawing/2014/main" id="{DCEC7F33-7C74-8456-A714-7ADA96D93AD3}"/>
              </a:ext>
            </a:extLst>
          </p:cNvPr>
          <p:cNvPicPr>
            <a:picLocks noChangeAspect="1"/>
          </p:cNvPicPr>
          <p:nvPr/>
        </p:nvPicPr>
        <p:blipFill>
          <a:blip r:embed="rId2"/>
          <a:stretch>
            <a:fillRect/>
          </a:stretch>
        </p:blipFill>
        <p:spPr>
          <a:xfrm>
            <a:off x="10477498" y="5083967"/>
            <a:ext cx="1774033" cy="1774033"/>
          </a:xfrm>
          <a:prstGeom prst="rect">
            <a:avLst/>
          </a:prstGeom>
        </p:spPr>
      </p:pic>
    </p:spTree>
    <p:extLst>
      <p:ext uri="{BB962C8B-B14F-4D97-AF65-F5344CB8AC3E}">
        <p14:creationId xmlns:p14="http://schemas.microsoft.com/office/powerpoint/2010/main" val="1140372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F6AEF-6C33-F5ED-EF70-90E40F1BFCD7}"/>
              </a:ext>
            </a:extLst>
          </p:cNvPr>
          <p:cNvSpPr>
            <a:spLocks noGrp="1"/>
          </p:cNvSpPr>
          <p:nvPr>
            <p:ph type="title"/>
          </p:nvPr>
        </p:nvSpPr>
        <p:spPr/>
        <p:txBody>
          <a:bodyPr/>
          <a:lstStyle/>
          <a:p>
            <a:r>
              <a:rPr lang="en-US"/>
              <a:t>Bengal PRIDE</a:t>
            </a:r>
          </a:p>
        </p:txBody>
      </p:sp>
      <p:sp>
        <p:nvSpPr>
          <p:cNvPr id="3" name="Content Placeholder 2">
            <a:extLst>
              <a:ext uri="{FF2B5EF4-FFF2-40B4-BE49-F238E27FC236}">
                <a16:creationId xmlns:a16="http://schemas.microsoft.com/office/drawing/2014/main" id="{3CC9E772-6074-DBA5-B18E-1662DF0920EB}"/>
              </a:ext>
            </a:extLst>
          </p:cNvPr>
          <p:cNvSpPr>
            <a:spLocks noGrp="1"/>
          </p:cNvSpPr>
          <p:nvPr>
            <p:ph idx="1"/>
          </p:nvPr>
        </p:nvSpPr>
        <p:spPr/>
        <p:txBody>
          <a:bodyPr vert="horz" lIns="91440" tIns="45720" rIns="91440" bIns="45720" rtlCol="0" anchor="t">
            <a:normAutofit lnSpcReduction="10000"/>
          </a:bodyPr>
          <a:lstStyle/>
          <a:p>
            <a:r>
              <a:rPr lang="en-US" dirty="0"/>
              <a:t>Bengals by Choice through our Bengal PRIDE</a:t>
            </a:r>
          </a:p>
          <a:p>
            <a:r>
              <a:rPr lang="en-US" dirty="0"/>
              <a:t>Values and school-wide approaches</a:t>
            </a:r>
          </a:p>
          <a:p>
            <a:r>
              <a:rPr lang="en-US" dirty="0"/>
              <a:t>Starting to roll out this year – will continue with our current expectations</a:t>
            </a:r>
          </a:p>
          <a:p>
            <a:r>
              <a:rPr lang="en-US" dirty="0"/>
              <a:t>Bengals choose to be</a:t>
            </a:r>
          </a:p>
          <a:p>
            <a:pPr lvl="1"/>
            <a:r>
              <a:rPr lang="en-US" dirty="0"/>
              <a:t>Proud</a:t>
            </a:r>
          </a:p>
          <a:p>
            <a:pPr lvl="1"/>
            <a:r>
              <a:rPr lang="en-US" dirty="0"/>
              <a:t>Resilient</a:t>
            </a:r>
          </a:p>
          <a:p>
            <a:pPr lvl="1"/>
            <a:r>
              <a:rPr lang="en-US" dirty="0"/>
              <a:t>Inclusive</a:t>
            </a:r>
          </a:p>
          <a:p>
            <a:pPr lvl="1"/>
            <a:r>
              <a:rPr lang="en-US" dirty="0"/>
              <a:t>Driven</a:t>
            </a:r>
          </a:p>
          <a:p>
            <a:pPr lvl="1"/>
            <a:r>
              <a:rPr lang="en-US" dirty="0"/>
              <a:t>Excellent</a:t>
            </a:r>
          </a:p>
        </p:txBody>
      </p:sp>
      <p:pic>
        <p:nvPicPr>
          <p:cNvPr id="5" name="Picture 4" descr="A logo of a tiger&#10;&#10;AI-generated content may be incorrect.">
            <a:extLst>
              <a:ext uri="{FF2B5EF4-FFF2-40B4-BE49-F238E27FC236}">
                <a16:creationId xmlns:a16="http://schemas.microsoft.com/office/drawing/2014/main" id="{9930A567-E062-6680-CC1C-6AA981FE595A}"/>
              </a:ext>
            </a:extLst>
          </p:cNvPr>
          <p:cNvPicPr>
            <a:picLocks noChangeAspect="1"/>
          </p:cNvPicPr>
          <p:nvPr/>
        </p:nvPicPr>
        <p:blipFill>
          <a:blip r:embed="rId2"/>
          <a:stretch>
            <a:fillRect/>
          </a:stretch>
        </p:blipFill>
        <p:spPr>
          <a:xfrm>
            <a:off x="10477498" y="5083967"/>
            <a:ext cx="1774033" cy="1774033"/>
          </a:xfrm>
          <a:prstGeom prst="rect">
            <a:avLst/>
          </a:prstGeom>
        </p:spPr>
      </p:pic>
    </p:spTree>
    <p:extLst>
      <p:ext uri="{BB962C8B-B14F-4D97-AF65-F5344CB8AC3E}">
        <p14:creationId xmlns:p14="http://schemas.microsoft.com/office/powerpoint/2010/main" val="477187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C3E7F-7041-30BC-3209-383444BA2141}"/>
              </a:ext>
            </a:extLst>
          </p:cNvPr>
          <p:cNvSpPr>
            <a:spLocks noGrp="1"/>
          </p:cNvSpPr>
          <p:nvPr>
            <p:ph type="title"/>
          </p:nvPr>
        </p:nvSpPr>
        <p:spPr/>
        <p:txBody>
          <a:bodyPr/>
          <a:lstStyle/>
          <a:p>
            <a:r>
              <a:rPr lang="en-US" dirty="0"/>
              <a:t>Planning for the Future...</a:t>
            </a:r>
          </a:p>
        </p:txBody>
      </p:sp>
      <p:sp>
        <p:nvSpPr>
          <p:cNvPr id="3" name="Content Placeholder 2">
            <a:extLst>
              <a:ext uri="{FF2B5EF4-FFF2-40B4-BE49-F238E27FC236}">
                <a16:creationId xmlns:a16="http://schemas.microsoft.com/office/drawing/2014/main" id="{4339739A-D1F9-D626-4E33-5E7AB5D93D83}"/>
              </a:ext>
            </a:extLst>
          </p:cNvPr>
          <p:cNvSpPr>
            <a:spLocks noGrp="1"/>
          </p:cNvSpPr>
          <p:nvPr>
            <p:ph idx="1"/>
          </p:nvPr>
        </p:nvSpPr>
        <p:spPr/>
        <p:txBody>
          <a:bodyPr vert="horz" lIns="91440" tIns="45720" rIns="91440" bIns="45720" rtlCol="0" anchor="t">
            <a:normAutofit lnSpcReduction="10000"/>
          </a:bodyPr>
          <a:lstStyle/>
          <a:p>
            <a:r>
              <a:rPr lang="en-US" dirty="0"/>
              <a:t>NCAA/NAIA</a:t>
            </a:r>
          </a:p>
          <a:p>
            <a:pPr lvl="1"/>
            <a:r>
              <a:rPr lang="en-US" dirty="0"/>
              <a:t>Understanding clearinghouses and course requirements</a:t>
            </a:r>
          </a:p>
          <a:p>
            <a:pPr lvl="1"/>
            <a:r>
              <a:rPr lang="en-US" dirty="0"/>
              <a:t>Plan early for this with your counselor – challenge yourself</a:t>
            </a:r>
          </a:p>
          <a:p>
            <a:r>
              <a:rPr lang="en-US" dirty="0"/>
              <a:t>Pathways</a:t>
            </a:r>
          </a:p>
          <a:p>
            <a:r>
              <a:rPr lang="en-US" dirty="0"/>
              <a:t>IRCs and WBL</a:t>
            </a:r>
          </a:p>
          <a:p>
            <a:pPr lvl="1"/>
            <a:r>
              <a:rPr lang="en-US" dirty="0"/>
              <a:t>Industry recognized credentials</a:t>
            </a:r>
          </a:p>
          <a:p>
            <a:pPr lvl="1"/>
            <a:r>
              <a:rPr lang="en-US" dirty="0"/>
              <a:t>Work based learning</a:t>
            </a:r>
          </a:p>
          <a:p>
            <a:pPr lvl="1"/>
            <a:r>
              <a:rPr lang="en-US" dirty="0"/>
              <a:t>CTE focused – helpful even if not a career path you are wanting</a:t>
            </a:r>
          </a:p>
          <a:p>
            <a:r>
              <a:rPr lang="en-US" dirty="0"/>
              <a:t>AP/Honors</a:t>
            </a:r>
          </a:p>
          <a:p>
            <a:r>
              <a:rPr lang="en-US" dirty="0"/>
              <a:t>Dual Credit</a:t>
            </a:r>
          </a:p>
        </p:txBody>
      </p:sp>
      <p:pic>
        <p:nvPicPr>
          <p:cNvPr id="5" name="Picture 4" descr="A logo of a tiger&#10;&#10;AI-generated content may be incorrect.">
            <a:extLst>
              <a:ext uri="{FF2B5EF4-FFF2-40B4-BE49-F238E27FC236}">
                <a16:creationId xmlns:a16="http://schemas.microsoft.com/office/drawing/2014/main" id="{17780B9E-E18F-4285-741B-F20D71C4B284}"/>
              </a:ext>
            </a:extLst>
          </p:cNvPr>
          <p:cNvPicPr>
            <a:picLocks noChangeAspect="1"/>
          </p:cNvPicPr>
          <p:nvPr/>
        </p:nvPicPr>
        <p:blipFill>
          <a:blip r:embed="rId2"/>
          <a:stretch>
            <a:fillRect/>
          </a:stretch>
        </p:blipFill>
        <p:spPr>
          <a:xfrm>
            <a:off x="10477498" y="5083967"/>
            <a:ext cx="1774033" cy="1774033"/>
          </a:xfrm>
          <a:prstGeom prst="rect">
            <a:avLst/>
          </a:prstGeom>
        </p:spPr>
      </p:pic>
    </p:spTree>
    <p:extLst>
      <p:ext uri="{BB962C8B-B14F-4D97-AF65-F5344CB8AC3E}">
        <p14:creationId xmlns:p14="http://schemas.microsoft.com/office/powerpoint/2010/main" val="41317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9B5CB-9FC4-07B6-AE72-918BFD58A008}"/>
              </a:ext>
            </a:extLst>
          </p:cNvPr>
          <p:cNvSpPr>
            <a:spLocks noGrp="1"/>
          </p:cNvSpPr>
          <p:nvPr>
            <p:ph type="title"/>
          </p:nvPr>
        </p:nvSpPr>
        <p:spPr/>
        <p:txBody>
          <a:bodyPr/>
          <a:lstStyle/>
          <a:p>
            <a:r>
              <a:rPr lang="en-US"/>
              <a:t>Who do I go to for that?</a:t>
            </a:r>
          </a:p>
        </p:txBody>
      </p:sp>
      <p:sp>
        <p:nvSpPr>
          <p:cNvPr id="3" name="Content Placeholder 2">
            <a:extLst>
              <a:ext uri="{FF2B5EF4-FFF2-40B4-BE49-F238E27FC236}">
                <a16:creationId xmlns:a16="http://schemas.microsoft.com/office/drawing/2014/main" id="{9ED19843-C865-76E7-6C97-87D022515EA0}"/>
              </a:ext>
            </a:extLst>
          </p:cNvPr>
          <p:cNvSpPr>
            <a:spLocks noGrp="1"/>
          </p:cNvSpPr>
          <p:nvPr>
            <p:ph idx="1"/>
          </p:nvPr>
        </p:nvSpPr>
        <p:spPr/>
        <p:txBody>
          <a:bodyPr vert="horz" lIns="91440" tIns="45720" rIns="91440" bIns="45720" rtlCol="0" anchor="t">
            <a:normAutofit fontScale="92500" lnSpcReduction="10000"/>
          </a:bodyPr>
          <a:lstStyle/>
          <a:p>
            <a:r>
              <a:rPr lang="en-US" dirty="0"/>
              <a:t>PowerSchool Questions – Tracey Odegard (x2200)</a:t>
            </a:r>
          </a:p>
          <a:p>
            <a:r>
              <a:rPr lang="en-US" dirty="0"/>
              <a:t>Free/Reduced Lunch – form online or computers in the main office to complete the application</a:t>
            </a:r>
          </a:p>
          <a:p>
            <a:r>
              <a:rPr lang="en-US" dirty="0"/>
              <a:t>Grade or class concerns – Start with the teacher</a:t>
            </a:r>
          </a:p>
          <a:p>
            <a:r>
              <a:rPr lang="en-US" dirty="0"/>
              <a:t>IEP or 504- Case Manager</a:t>
            </a:r>
          </a:p>
          <a:p>
            <a:r>
              <a:rPr lang="en-US" dirty="0"/>
              <a:t>Driver's Ed – x2107  (Mrs. Bisom or Mr. Peterson)</a:t>
            </a:r>
          </a:p>
          <a:p>
            <a:r>
              <a:rPr lang="en-US" dirty="0"/>
              <a:t>Bus Barn – x2100</a:t>
            </a:r>
          </a:p>
          <a:p>
            <a:r>
              <a:rPr lang="en-US" dirty="0"/>
              <a:t>Nurse – Emily Rodway – x2216</a:t>
            </a:r>
          </a:p>
          <a:p>
            <a:r>
              <a:rPr lang="en-US" dirty="0"/>
              <a:t>Parking Pass – Holly Banks – x2200</a:t>
            </a:r>
          </a:p>
          <a:p>
            <a:r>
              <a:rPr lang="en-US" dirty="0"/>
              <a:t>Attendance – x2211 or </a:t>
            </a:r>
            <a:r>
              <a:rPr lang="en-US" dirty="0">
                <a:hlinkClick r:id="rId2"/>
              </a:rPr>
              <a:t>hhsattendance@helenaschools.org</a:t>
            </a:r>
            <a:endParaRPr lang="en-US" dirty="0"/>
          </a:p>
          <a:p>
            <a:endParaRPr lang="en-US" dirty="0"/>
          </a:p>
        </p:txBody>
      </p:sp>
      <p:pic>
        <p:nvPicPr>
          <p:cNvPr id="5" name="Picture 4" descr="A logo of a tiger&#10;&#10;AI-generated content may be incorrect.">
            <a:extLst>
              <a:ext uri="{FF2B5EF4-FFF2-40B4-BE49-F238E27FC236}">
                <a16:creationId xmlns:a16="http://schemas.microsoft.com/office/drawing/2014/main" id="{FAC63B7D-AEBF-A19D-4B06-DC7613EFA8A8}"/>
              </a:ext>
            </a:extLst>
          </p:cNvPr>
          <p:cNvPicPr>
            <a:picLocks noChangeAspect="1"/>
          </p:cNvPicPr>
          <p:nvPr/>
        </p:nvPicPr>
        <p:blipFill>
          <a:blip r:embed="rId3"/>
          <a:stretch>
            <a:fillRect/>
          </a:stretch>
        </p:blipFill>
        <p:spPr>
          <a:xfrm>
            <a:off x="10477498" y="5083967"/>
            <a:ext cx="1774033" cy="1774033"/>
          </a:xfrm>
          <a:prstGeom prst="rect">
            <a:avLst/>
          </a:prstGeom>
        </p:spPr>
      </p:pic>
    </p:spTree>
    <p:extLst>
      <p:ext uri="{BB962C8B-B14F-4D97-AF65-F5344CB8AC3E}">
        <p14:creationId xmlns:p14="http://schemas.microsoft.com/office/powerpoint/2010/main" val="3051816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F8084-EA43-422B-2BDB-38A612CBB8B6}"/>
              </a:ext>
            </a:extLst>
          </p:cNvPr>
          <p:cNvSpPr>
            <a:spLocks noGrp="1"/>
          </p:cNvSpPr>
          <p:nvPr>
            <p:ph type="title"/>
          </p:nvPr>
        </p:nvSpPr>
        <p:spPr/>
        <p:txBody>
          <a:bodyPr/>
          <a:lstStyle/>
          <a:p>
            <a:r>
              <a:rPr lang="en-US"/>
              <a:t>School Supplies</a:t>
            </a:r>
          </a:p>
        </p:txBody>
      </p:sp>
      <p:sp>
        <p:nvSpPr>
          <p:cNvPr id="3" name="Content Placeholder 2">
            <a:extLst>
              <a:ext uri="{FF2B5EF4-FFF2-40B4-BE49-F238E27FC236}">
                <a16:creationId xmlns:a16="http://schemas.microsoft.com/office/drawing/2014/main" id="{CE6E59A3-E7E8-C7AD-BF24-A13380FC4EF0}"/>
              </a:ext>
            </a:extLst>
          </p:cNvPr>
          <p:cNvSpPr>
            <a:spLocks noGrp="1"/>
          </p:cNvSpPr>
          <p:nvPr>
            <p:ph idx="1"/>
          </p:nvPr>
        </p:nvSpPr>
        <p:spPr/>
        <p:txBody>
          <a:bodyPr vert="horz" lIns="91440" tIns="45720" rIns="91440" bIns="45720" rtlCol="0" anchor="t">
            <a:normAutofit/>
          </a:bodyPr>
          <a:lstStyle/>
          <a:p>
            <a:r>
              <a:rPr lang="en-US"/>
              <a:t>Dependent on the class – info given the first couple of days</a:t>
            </a:r>
          </a:p>
          <a:p>
            <a:r>
              <a:rPr lang="en-US"/>
              <a:t>Typically – notebook/loose leaf paper, pen, pencil, highlighters</a:t>
            </a:r>
          </a:p>
          <a:p>
            <a:r>
              <a:rPr lang="en-US"/>
              <a:t>Chromebook – charged, everyday </a:t>
            </a:r>
          </a:p>
          <a:p>
            <a:r>
              <a:rPr lang="en-US"/>
              <a:t>Lock for a locker – lockers are optional, but encouraged (work with the main office)</a:t>
            </a:r>
          </a:p>
          <a:p>
            <a:r>
              <a:rPr lang="en-US"/>
              <a:t>Need support getting supplies, let us know</a:t>
            </a:r>
          </a:p>
        </p:txBody>
      </p:sp>
      <p:pic>
        <p:nvPicPr>
          <p:cNvPr id="5" name="Picture 4" descr="A logo of a tiger&#10;&#10;AI-generated content may be incorrect.">
            <a:extLst>
              <a:ext uri="{FF2B5EF4-FFF2-40B4-BE49-F238E27FC236}">
                <a16:creationId xmlns:a16="http://schemas.microsoft.com/office/drawing/2014/main" id="{AA0E9F74-9359-29E9-47BE-93DDD59BE374}"/>
              </a:ext>
            </a:extLst>
          </p:cNvPr>
          <p:cNvPicPr>
            <a:picLocks noChangeAspect="1"/>
          </p:cNvPicPr>
          <p:nvPr/>
        </p:nvPicPr>
        <p:blipFill>
          <a:blip r:embed="rId2"/>
          <a:stretch>
            <a:fillRect/>
          </a:stretch>
        </p:blipFill>
        <p:spPr>
          <a:xfrm>
            <a:off x="10477498" y="5083967"/>
            <a:ext cx="1774033" cy="1774033"/>
          </a:xfrm>
          <a:prstGeom prst="rect">
            <a:avLst/>
          </a:prstGeom>
        </p:spPr>
      </p:pic>
    </p:spTree>
    <p:extLst>
      <p:ext uri="{BB962C8B-B14F-4D97-AF65-F5344CB8AC3E}">
        <p14:creationId xmlns:p14="http://schemas.microsoft.com/office/powerpoint/2010/main" val="2438975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EA1F5-6A44-0D34-6B42-42F1EFFF1C52}"/>
              </a:ext>
            </a:extLst>
          </p:cNvPr>
          <p:cNvSpPr>
            <a:spLocks noGrp="1"/>
          </p:cNvSpPr>
          <p:nvPr>
            <p:ph type="title"/>
          </p:nvPr>
        </p:nvSpPr>
        <p:spPr/>
        <p:txBody>
          <a:bodyPr/>
          <a:lstStyle/>
          <a:p>
            <a:r>
              <a:rPr lang="en-US"/>
              <a:t>Various Fees</a:t>
            </a:r>
          </a:p>
        </p:txBody>
      </p:sp>
      <p:sp>
        <p:nvSpPr>
          <p:cNvPr id="3" name="Content Placeholder 2">
            <a:extLst>
              <a:ext uri="{FF2B5EF4-FFF2-40B4-BE49-F238E27FC236}">
                <a16:creationId xmlns:a16="http://schemas.microsoft.com/office/drawing/2014/main" id="{FCCC3293-524A-D2A2-0981-9B1209D0A44E}"/>
              </a:ext>
            </a:extLst>
          </p:cNvPr>
          <p:cNvSpPr>
            <a:spLocks noGrp="1"/>
          </p:cNvSpPr>
          <p:nvPr>
            <p:ph idx="1"/>
          </p:nvPr>
        </p:nvSpPr>
        <p:spPr/>
        <p:txBody>
          <a:bodyPr vert="horz" lIns="91440" tIns="45720" rIns="91440" bIns="45720" rtlCol="0" anchor="t">
            <a:normAutofit fontScale="85000" lnSpcReduction="20000"/>
          </a:bodyPr>
          <a:lstStyle/>
          <a:p>
            <a:r>
              <a:rPr lang="en-US"/>
              <a:t>Activity Fees</a:t>
            </a:r>
          </a:p>
          <a:p>
            <a:pPr lvl="1">
              <a:buFont typeface="Courier New" panose="020B0604020202020204" pitchFamily="34" charset="0"/>
              <a:buChar char="o"/>
            </a:pPr>
            <a:r>
              <a:rPr lang="en-US"/>
              <a:t>$90 for the first activity – do not purchase an activity pass</a:t>
            </a:r>
          </a:p>
          <a:p>
            <a:pPr lvl="1">
              <a:buFont typeface="Courier New" panose="020B0604020202020204" pitchFamily="34" charset="0"/>
              <a:buChar char="o"/>
            </a:pPr>
            <a:r>
              <a:rPr lang="en-US"/>
              <a:t>$60 for the second activity</a:t>
            </a:r>
          </a:p>
          <a:p>
            <a:pPr lvl="1">
              <a:buFont typeface="Courier New" panose="020B0604020202020204" pitchFamily="34" charset="0"/>
              <a:buChar char="o"/>
            </a:pPr>
            <a:r>
              <a:rPr lang="en-US"/>
              <a:t>$60 for the third activity</a:t>
            </a:r>
          </a:p>
          <a:p>
            <a:pPr lvl="1">
              <a:buFont typeface="Courier New" panose="020B0604020202020204" pitchFamily="34" charset="0"/>
              <a:buChar char="o"/>
            </a:pPr>
            <a:r>
              <a:rPr lang="en-US"/>
              <a:t>$30 for a high school activity pass – if not doing another sport</a:t>
            </a:r>
          </a:p>
          <a:p>
            <a:pPr lvl="1">
              <a:buFont typeface="Courier New" panose="020B0604020202020204" pitchFamily="34" charset="0"/>
              <a:buChar char="o"/>
            </a:pPr>
            <a:r>
              <a:rPr lang="en-US"/>
              <a:t>Activity passes for K-8 and adults – can be purchased on </a:t>
            </a:r>
            <a:r>
              <a:rPr lang="en-US" err="1"/>
              <a:t>RevTrak</a:t>
            </a:r>
          </a:p>
          <a:p>
            <a:pPr lvl="1">
              <a:buFont typeface="Courier New" panose="020B0604020202020204" pitchFamily="34" charset="0"/>
              <a:buChar char="o"/>
            </a:pPr>
            <a:r>
              <a:rPr lang="en-US"/>
              <a:t>Activities office - x2107</a:t>
            </a:r>
          </a:p>
          <a:p>
            <a:r>
              <a:rPr lang="en-US"/>
              <a:t>Yearbook</a:t>
            </a:r>
          </a:p>
          <a:p>
            <a:pPr lvl="1">
              <a:buFont typeface="Courier New" panose="020B0604020202020204" pitchFamily="34" charset="0"/>
              <a:buChar char="o"/>
            </a:pPr>
            <a:r>
              <a:rPr lang="en-US"/>
              <a:t>$65 if purchased by 10/1</a:t>
            </a:r>
          </a:p>
          <a:p>
            <a:pPr lvl="1">
              <a:buFont typeface="Courier New" panose="020B0604020202020204" pitchFamily="34" charset="0"/>
              <a:buChar char="o"/>
            </a:pPr>
            <a:r>
              <a:rPr lang="en-US"/>
              <a:t>$75 if purchased by 2/1</a:t>
            </a:r>
          </a:p>
          <a:p>
            <a:pPr lvl="1">
              <a:buFont typeface="Courier New" panose="020B0604020202020204" pitchFamily="34" charset="0"/>
              <a:buChar char="o"/>
            </a:pPr>
            <a:r>
              <a:rPr lang="en-US"/>
              <a:t>$85 after that, while supplies last</a:t>
            </a:r>
          </a:p>
          <a:p>
            <a:r>
              <a:rPr lang="en-US"/>
              <a:t>Class Fees</a:t>
            </a:r>
          </a:p>
          <a:p>
            <a:pPr lvl="1">
              <a:buFont typeface="Courier New" panose="020B0604020202020204" pitchFamily="34" charset="0"/>
              <a:buChar char="o"/>
            </a:pPr>
            <a:r>
              <a:rPr lang="en-US"/>
              <a:t>May be a class fee in elective classes – work with Mr. Kessler if you need support. Teachers will work with students on these</a:t>
            </a:r>
          </a:p>
        </p:txBody>
      </p:sp>
      <p:pic>
        <p:nvPicPr>
          <p:cNvPr id="5" name="Picture 4" descr="A logo of a tiger&#10;&#10;AI-generated content may be incorrect.">
            <a:extLst>
              <a:ext uri="{FF2B5EF4-FFF2-40B4-BE49-F238E27FC236}">
                <a16:creationId xmlns:a16="http://schemas.microsoft.com/office/drawing/2014/main" id="{53892F31-AD30-001B-C425-4C5E072A1094}"/>
              </a:ext>
            </a:extLst>
          </p:cNvPr>
          <p:cNvPicPr>
            <a:picLocks noChangeAspect="1"/>
          </p:cNvPicPr>
          <p:nvPr/>
        </p:nvPicPr>
        <p:blipFill>
          <a:blip r:embed="rId2"/>
          <a:stretch>
            <a:fillRect/>
          </a:stretch>
        </p:blipFill>
        <p:spPr>
          <a:xfrm>
            <a:off x="10453686" y="5060155"/>
            <a:ext cx="1750221" cy="1797845"/>
          </a:xfrm>
          <a:prstGeom prst="rect">
            <a:avLst/>
          </a:prstGeom>
        </p:spPr>
      </p:pic>
    </p:spTree>
    <p:extLst>
      <p:ext uri="{BB962C8B-B14F-4D97-AF65-F5344CB8AC3E}">
        <p14:creationId xmlns:p14="http://schemas.microsoft.com/office/powerpoint/2010/main" val="4242573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1DC6ABD-215C-4EA8-A483-CEF5B99AB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AA2DB3-96E3-43D3-AF36-8C3113526BC2}"/>
              </a:ext>
            </a:extLst>
          </p:cNvPr>
          <p:cNvSpPr>
            <a:spLocks noGrp="1"/>
          </p:cNvSpPr>
          <p:nvPr>
            <p:ph type="title"/>
          </p:nvPr>
        </p:nvSpPr>
        <p:spPr>
          <a:xfrm>
            <a:off x="599609" y="679731"/>
            <a:ext cx="4171994" cy="3736540"/>
          </a:xfrm>
        </p:spPr>
        <p:txBody>
          <a:bodyPr vert="horz" lIns="91440" tIns="45720" rIns="91440" bIns="45720" rtlCol="0" anchor="b">
            <a:normAutofit/>
          </a:bodyPr>
          <a:lstStyle/>
          <a:p>
            <a:r>
              <a:rPr lang="en-US" sz="6000" kern="1200">
                <a:solidFill>
                  <a:schemeClr val="tx1"/>
                </a:solidFill>
                <a:latin typeface="+mj-lt"/>
                <a:ea typeface="+mj-ea"/>
                <a:cs typeface="+mj-cs"/>
              </a:rPr>
              <a:t>Questions?</a:t>
            </a:r>
          </a:p>
        </p:txBody>
      </p:sp>
      <p:sp>
        <p:nvSpPr>
          <p:cNvPr id="3" name="Content Placeholder 2">
            <a:extLst>
              <a:ext uri="{FF2B5EF4-FFF2-40B4-BE49-F238E27FC236}">
                <a16:creationId xmlns:a16="http://schemas.microsoft.com/office/drawing/2014/main" id="{E5890083-F1D7-B336-6AA7-B52D4EF8ACBD}"/>
              </a:ext>
            </a:extLst>
          </p:cNvPr>
          <p:cNvSpPr>
            <a:spLocks noGrp="1"/>
          </p:cNvSpPr>
          <p:nvPr>
            <p:ph idx="1"/>
          </p:nvPr>
        </p:nvSpPr>
        <p:spPr>
          <a:xfrm>
            <a:off x="599609" y="4685288"/>
            <a:ext cx="4171994" cy="1035781"/>
          </a:xfrm>
        </p:spPr>
        <p:txBody>
          <a:bodyPr vert="horz" lIns="91440" tIns="45720" rIns="91440" bIns="45720" rtlCol="0">
            <a:normAutofit/>
          </a:bodyPr>
          <a:lstStyle/>
          <a:p>
            <a:pPr marL="0" indent="0">
              <a:buNone/>
            </a:pPr>
            <a:r>
              <a:rPr lang="en-US" sz="2400" kern="1200">
                <a:solidFill>
                  <a:schemeClr val="tx1"/>
                </a:solidFill>
                <a:latin typeface="+mn-lt"/>
                <a:ea typeface="+mn-ea"/>
                <a:cs typeface="+mn-cs"/>
              </a:rPr>
              <a:t>Go Bengals!</a:t>
            </a:r>
          </a:p>
        </p:txBody>
      </p:sp>
      <p:grpSp>
        <p:nvGrpSpPr>
          <p:cNvPr id="12" name="Group 11">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13" name="Straight Connector 12">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solidFill>
              <a:srgbClr val="C00000"/>
            </a:solidFill>
            <a:ln w="1524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6598" y="269324"/>
            <a:ext cx="6116779" cy="620877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logo of a tiger&#10;&#10;AI-generated content may be incorrect.">
            <a:extLst>
              <a:ext uri="{FF2B5EF4-FFF2-40B4-BE49-F238E27FC236}">
                <a16:creationId xmlns:a16="http://schemas.microsoft.com/office/drawing/2014/main" id="{3AB14947-2EFB-50DE-ABC4-D1CDFACBF2AE}"/>
              </a:ext>
            </a:extLst>
          </p:cNvPr>
          <p:cNvPicPr>
            <a:picLocks noChangeAspect="1"/>
          </p:cNvPicPr>
          <p:nvPr/>
        </p:nvPicPr>
        <p:blipFill>
          <a:blip r:embed="rId2"/>
          <a:stretch>
            <a:fillRect/>
          </a:stretch>
        </p:blipFill>
        <p:spPr>
          <a:xfrm>
            <a:off x="5640572" y="569297"/>
            <a:ext cx="5608830" cy="5608830"/>
          </a:xfrm>
          <a:prstGeom prst="rect">
            <a:avLst/>
          </a:prstGeom>
        </p:spPr>
      </p:pic>
    </p:spTree>
    <p:extLst>
      <p:ext uri="{BB962C8B-B14F-4D97-AF65-F5344CB8AC3E}">
        <p14:creationId xmlns:p14="http://schemas.microsoft.com/office/powerpoint/2010/main" val="11538684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1591</Words>
  <Application>Microsoft Office PowerPoint</Application>
  <PresentationFormat>Widescreen</PresentationFormat>
  <Paragraphs>147</Paragraphs>
  <Slides>16</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Aptos</vt:lpstr>
      <vt:lpstr>Aptos Display</vt:lpstr>
      <vt:lpstr>Arial</vt:lpstr>
      <vt:lpstr>Calibri</vt:lpstr>
      <vt:lpstr>Courier New</vt:lpstr>
      <vt:lpstr>office theme</vt:lpstr>
      <vt:lpstr>Welcome Class of 2030!</vt:lpstr>
      <vt:lpstr>Welcome</vt:lpstr>
      <vt:lpstr>Welcome to HHS! </vt:lpstr>
      <vt:lpstr>Planning for Success the next 4 years</vt:lpstr>
      <vt:lpstr>Bengal Beginnings Day – August 27</vt:lpstr>
      <vt:lpstr>Construction Life at HHS</vt:lpstr>
      <vt:lpstr>Considerations to get started on the right foot</vt:lpstr>
      <vt:lpstr>Cell Phones and Other Electronic Devices</vt:lpstr>
      <vt:lpstr>Upcoming Important Dates</vt:lpstr>
      <vt:lpstr>Communication Home and Family Engagement</vt:lpstr>
      <vt:lpstr>Bengal PRIDE</vt:lpstr>
      <vt:lpstr>Planning for the Future...</vt:lpstr>
      <vt:lpstr>Who do I go to for that?</vt:lpstr>
      <vt:lpstr>School Supplies</vt:lpstr>
      <vt:lpstr>Various Fees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Rainey, Anne</cp:lastModifiedBy>
  <cp:revision>2</cp:revision>
  <dcterms:created xsi:type="dcterms:W3CDTF">2025-08-21T01:32:35Z</dcterms:created>
  <dcterms:modified xsi:type="dcterms:W3CDTF">2026-09-01T16:59:46Z</dcterms:modified>
</cp:coreProperties>
</file>