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167_3A411105.xml" ContentType="application/vnd.ms-powerpoint.comments+xml"/>
  <Override PartName="/ppt/comments/modernComment_116_3BCE68D7.xml" ContentType="application/vnd.ms-powerpoint.comments+xml"/>
  <Override PartName="/ppt/comments/modernComment_123_882FA1E.xml" ContentType="application/vnd.ms-powerpoint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modernComment_107_D655C3C2.xml" ContentType="application/vnd.ms-powerpoint.comments+xml"/>
  <Override PartName="/ppt/comments/modernComment_15E_2E5513AB.xml" ContentType="application/vnd.ms-powerpoint.comments+xml"/>
  <Override PartName="/ppt/comments/modernComment_11E_5079A98D.xml" ContentType="application/vnd.ms-powerpoint.comments+xml"/>
  <Override PartName="/ppt/comments/modernComment_111_C19D0E.xml" ContentType="application/vnd.ms-powerpoint.comments+xml"/>
  <Override PartName="/ppt/comments/modernComment_110_3D7043C5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modernComment_169_44B9A658.xml" ContentType="application/vnd.ms-powerpoint.comments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4"/>
    <p:sldMasterId id="2147483684" r:id="rId5"/>
  </p:sldMasterIdLst>
  <p:notesMasterIdLst>
    <p:notesMasterId r:id="rId42"/>
  </p:notesMasterIdLst>
  <p:handoutMasterIdLst>
    <p:handoutMasterId r:id="rId43"/>
  </p:handoutMasterIdLst>
  <p:sldIdLst>
    <p:sldId id="257" r:id="rId6"/>
    <p:sldId id="259" r:id="rId7"/>
    <p:sldId id="357" r:id="rId8"/>
    <p:sldId id="351" r:id="rId9"/>
    <p:sldId id="359" r:id="rId10"/>
    <p:sldId id="281" r:id="rId11"/>
    <p:sldId id="352" r:id="rId12"/>
    <p:sldId id="365" r:id="rId13"/>
    <p:sldId id="278" r:id="rId14"/>
    <p:sldId id="358" r:id="rId15"/>
    <p:sldId id="291" r:id="rId16"/>
    <p:sldId id="292" r:id="rId17"/>
    <p:sldId id="367" r:id="rId18"/>
    <p:sldId id="332" r:id="rId19"/>
    <p:sldId id="280" r:id="rId20"/>
    <p:sldId id="318" r:id="rId21"/>
    <p:sldId id="263" r:id="rId22"/>
    <p:sldId id="350" r:id="rId23"/>
    <p:sldId id="286" r:id="rId24"/>
    <p:sldId id="364" r:id="rId25"/>
    <p:sldId id="273" r:id="rId26"/>
    <p:sldId id="368" r:id="rId27"/>
    <p:sldId id="369" r:id="rId28"/>
    <p:sldId id="284" r:id="rId29"/>
    <p:sldId id="265" r:id="rId30"/>
    <p:sldId id="271" r:id="rId31"/>
    <p:sldId id="268" r:id="rId32"/>
    <p:sldId id="370" r:id="rId33"/>
    <p:sldId id="272" r:id="rId34"/>
    <p:sldId id="363" r:id="rId35"/>
    <p:sldId id="361" r:id="rId36"/>
    <p:sldId id="353" r:id="rId37"/>
    <p:sldId id="371" r:id="rId38"/>
    <p:sldId id="372" r:id="rId39"/>
    <p:sldId id="315" r:id="rId40"/>
    <p:sldId id="270" r:id="rId41"/>
  </p:sldIdLst>
  <p:sldSz cx="12192000" cy="6858000"/>
  <p:notesSz cx="9296400" cy="6881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56016-6CDE-1350-1932-F5A55275ADAF}" name="Kessler, Brian" initials="KB" userId="S::bkessler1@helenaschools.org::15b9bd44-e0d0-4ee0-9ce3-d88b6724aae3" providerId="AD"/>
  <p188:author id="{B08FDFA0-5BEE-F98C-432F-072207C6322D}" name="Michaud, Joseph" initials="MJ" userId="S::jmichaud@helenaschools.org::06b71250-5782-4cf2-8592-c9580b486288" providerId="AD"/>
  <p188:author id="{8DF500A7-4A54-A4E1-59AF-37943B05E7F2}" name="Troyer, Jacob" initials="TJ" userId="S::jtroyer@helenaschools.org::2be0769b-b49b-45fb-b235-441188f151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33"/>
    <a:srgbClr val="A50021"/>
    <a:srgbClr val="800000"/>
    <a:srgbClr val="45131E"/>
    <a:srgbClr val="3C1019"/>
    <a:srgbClr val="FFFFCC"/>
    <a:srgbClr val="FF99CC"/>
    <a:srgbClr val="FFCCFF"/>
    <a:srgbClr val="FF9933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4T15:26:01.446"/>
    <p1510:client id="{5F051E32-AB46-577C-2928-C1AE2452AB65}" v="500" dt="2026-09-14T15:19:59.860"/>
    <p1510:client id="{D86FAAC6-A022-9C48-9D9F-0B9608560F8D}" v="46" dt="2026-09-14T16:01:30.606"/>
    <p1510:client id="{EE9EC8CE-D1C5-3B31-8DAE-82BDFA8D4E22}" v="1" dt="2026-09-14T22:49:28.1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Relationship Id="rId48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omments/modernComment_11E_5079A98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C7853B1-BB7A-4B9F-B8BF-69612743CD0E}" authorId="{00956016-6CDE-1350-1932-F5A55275ADAF}" created="2026-09-07T15:36:22.08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50150541" sldId="286"/>
      <ac:spMk id="2" creationId="{F9CB3671-DA50-DF8B-9209-17E477E07A83}"/>
      <ac:txMk cp="412" len="16">
        <ac:context len="556" hash="2892647883"/>
      </ac:txMk>
    </ac:txMkLst>
    <p188:pos x="4288971" y="4713514"/>
    <p188:replyLst>
      <p188:reply id="{9B03F26D-525D-694B-90A0-FBA3A2592590}" authorId="{B08FDFA0-5BEE-F98C-432F-072207C6322D}" created="2026-09-08T16:16:13.843">
        <p188:txBody>
          <a:bodyPr/>
          <a:lstStyle/>
          <a:p>
            <a:r>
              <a:rPr lang="en-US"/>
              <a:t>Drafting Gallatin?  Culinary MSU?
</a:t>
            </a:r>
          </a:p>
        </p188:txBody>
      </p188:reply>
      <p188:reply id="{0392F8FB-E23C-44BF-BDA3-7043C65EC4A2}" authorId="{00956016-6CDE-1350-1932-F5A55275ADAF}" created="2026-09-12T23:01:38.493">
        <p188:txBody>
          <a:bodyPr/>
          <a:lstStyle/>
          <a:p>
            <a:r>
              <a:rPr lang="en-US"/>
              <a:t>Culinary is now through Gallatin College</a:t>
            </a:r>
          </a:p>
        </p188:txBody>
      </p188:reply>
    </p188:replyLst>
    <p188:txBody>
      <a:bodyPr/>
      <a:lstStyle/>
      <a:p>
        <a:r>
          <a:rPr lang="en-US"/>
          <a:t>Now through Gallatin College/MSU</a:t>
        </a:r>
      </a:p>
    </p188:txBody>
  </p188:cm>
  <p188:cm id="{067DC103-AF2C-479D-8F5D-695B6E50E41E}" authorId="{00956016-6CDE-1350-1932-F5A55275ADAF}" created="2026-09-07T15:36:42.71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350150541" sldId="286"/>
      <ac:spMk id="2" creationId="{F9CB3671-DA50-DF8B-9209-17E477E07A83}"/>
      <ac:txMk cp="360" len="17">
        <ac:context len="556" hash="2892647883"/>
      </ac:txMk>
    </ac:txMkLst>
    <p188:pos x="8109857" y="4332514"/>
    <p188:txBody>
      <a:bodyPr/>
      <a:lstStyle/>
      <a:p>
        <a:r>
          <a:rPr lang="en-US"/>
          <a:t>Welding through MSU-N</a:t>
        </a:r>
      </a:p>
    </p188:txBody>
  </p188:cm>
</p188:cmLst>
</file>

<file path=ppt/comments/modernComment_15E_2E5513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287B5E5-C472-43FD-83FE-D8DF3C4BA8C4}" authorId="{00956016-6CDE-1350-1932-F5A55275ADAF}" created="2026-09-07T15:35:38.24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77327531" sldId="350"/>
      <ac:spMk id="7" creationId="{10070029-477A-6AC9-C689-760CF97D2261}"/>
      <ac:txMk cp="40" len="61">
        <ac:context len="438" hash="3190893345"/>
      </ac:txMk>
    </ac:txMkLst>
    <p188:pos x="6433457" y="522514"/>
    <p188:replyLst>
      <p188:reply id="{31769D16-57C2-C540-B88D-5E47DF133D4B}" authorId="{B08FDFA0-5BEE-F98C-432F-072207C6322D}" created="2026-09-08T16:17:51.019">
        <p188:txBody>
          <a:bodyPr/>
          <a:lstStyle/>
          <a:p>
            <a:r>
              <a:rPr lang="en-US"/>
              <a:t>[@Kessler, Brian]. I'll follow up w/ Tracey
</a:t>
            </a:r>
          </a:p>
        </p188:txBody>
      </p188:reply>
      <p188:reply id="{F828684F-6AD9-D14C-B57A-2749B820C92F}" authorId="{B08FDFA0-5BEE-F98C-432F-072207C6322D}" created="2026-09-09T13:53:23.572">
        <p188:txBody>
          <a:bodyPr/>
          <a:lstStyle/>
          <a:p>
            <a:r>
              <a:rPr lang="en-US"/>
              <a:t>[@Kessler, Brian] Tracey told me transcripts are FREE Unlimited while a student at HHS.  After the fact they are $10/per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9-10T20:37:46.449" authorId="{00956016-6CDE-1350-1932-F5A55275ADAF}"/>
              </p223:rxn>
            </p223:reactions>
          </p:ext>
        </p188:extLst>
      </p188:reply>
      <p188:reply id="{9519625A-9EB7-41F2-BB8A-C79AB1A96372}" authorId="{8DF500A7-4A54-A4E1-59AF-37943B05E7F2}" created="2026-09-10T18:22:13.911">
        <p188:txBody>
          <a:bodyPr/>
          <a:lstStyle/>
          <a:p>
            <a:r>
              <a:rPr lang="en-US"/>
              <a:t>Edited to this " ree and unlimited while a student at HHS using Parchment. After
graduation, transcripts cost $10 each"</a:t>
            </a:r>
          </a:p>
        </p188:txBody>
      </p188:reply>
    </p188:replyLst>
    <p188:txBody>
      <a:bodyPr/>
      <a:lstStyle/>
      <a:p>
        <a:r>
          <a:rPr lang="en-US"/>
          <a:t>Certain number free, or free until they graduate, can't remember, need to follow up on that. Otherwise there is a cost.</a:t>
        </a:r>
      </a:p>
    </p188:txBody>
  </p188:cm>
</p188:cmLst>
</file>

<file path=ppt/comments/modernComment_107_D655C3C2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1DC70C9-D1C9-407F-AB42-557827C6BA12}" authorId="{00956016-6CDE-1350-1932-F5A55275ADAF}" created="2026-09-07T15:34:45.31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3595944898" sldId="263"/>
      <ac:spMk id="3" creationId="{D0330F85-E94F-4C7A-8E47-66D027871AB5}"/>
      <ac:txMk cp="106" len="61">
        <ac:context len="169" hash="2999522729"/>
      </ac:txMk>
    </ac:txMkLst>
    <p188:pos x="2405742" y="3559628"/>
    <p188:replyLst>
      <p188:reply id="{6A713155-7411-7344-AA77-EE522CDA0C4E}" authorId="{B08FDFA0-5BEE-F98C-432F-072207C6322D}" created="2026-09-08T16:19:06.492">
        <p188:txBody>
          <a:bodyPr/>
          <a:lstStyle/>
          <a:p>
            <a:r>
              <a:rPr lang="en-US"/>
              <a:t>[@Kessler, Brian] Is this something you'd like included on the slide or just something I speak to? or Both?</a:t>
            </a:r>
          </a:p>
        </p188:txBody>
      </p188:reply>
      <p188:reply id="{1337FD94-9177-421F-9E35-0E9EBF9237C8}" authorId="{00956016-6CDE-1350-1932-F5A55275ADAF}" created="2026-09-10T20:37:25.120">
        <p188:txBody>
          <a:bodyPr/>
          <a:lstStyle/>
          <a:p>
            <a:r>
              <a:rPr lang="en-US"/>
              <a:t>I think adding legal before name in the circle would do the trick. </a:t>
            </a:r>
          </a:p>
        </p188:txBody>
      </p188:reply>
    </p188:replyLst>
    <p188:txBody>
      <a:bodyPr/>
      <a:lstStyle/>
      <a:p>
        <a:r>
          <a:rPr lang="en-US"/>
          <a:t>Needs to be legal name - reminder that a name change request for PowerSchool use is not considered a legal name change, need legal documents for diploma and transcript - official, legal document, to be changed.</a:t>
        </a:r>
      </a:p>
    </p188:txBody>
  </p188:cm>
  <p188:cm id="{C7402337-27E2-4983-A43B-C98E000801DA}" authorId="{8DF500A7-4A54-A4E1-59AF-37943B05E7F2}" created="2026-09-10T18:19:02.33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595944898" sldId="263"/>
      <ac:spMk id="3" creationId="{D0330F85-E94F-4C7A-8E47-66D027871AB5}"/>
    </ac:deMkLst>
    <p188:txBody>
      <a:bodyPr/>
      <a:lstStyle/>
      <a:p>
        <a:r>
          <a:rPr lang="en-US"/>
          <a:t>I added "legal" before "name' on the circle</a:t>
        </a:r>
      </a:p>
    </p188:txBody>
  </p188:cm>
</p188:cmLst>
</file>

<file path=ppt/comments/modernComment_110_3D7043C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7BAB44E-6073-454F-8672-2AFE864BC5A7}" authorId="{8DF500A7-4A54-A4E1-59AF-37943B05E7F2}" created="2026-09-02T18:37:58.253">
    <pc:sldMkLst xmlns:pc="http://schemas.microsoft.com/office/powerpoint/2013/main/command">
      <pc:docMk/>
      <pc:sldMk cId="1030767557" sldId="272"/>
    </pc:sldMkLst>
    <p188:txBody>
      <a:bodyPr/>
      <a:lstStyle/>
      <a:p>
        <a:r>
          <a:rPr lang="en-US"/>
          <a:t>Mention that over $10 million go unclaimed each year. </a:t>
        </a:r>
      </a:p>
    </p188:txBody>
  </p188:cm>
</p188:cmLst>
</file>

<file path=ppt/comments/modernComment_111_C19D0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186FAA7-1F07-471C-AECB-ED3E01E0DC34}" authorId="{8DF500A7-4A54-A4E1-59AF-37943B05E7F2}" created="2026-09-03T15:29:22.49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2688654" sldId="273"/>
      <ac:spMk id="6" creationId="{D3E567A5-D5AF-418F-AD97-8E20903A3C55}"/>
    </ac:deMkLst>
    <p188:txBody>
      <a:bodyPr/>
      <a:lstStyle/>
      <a:p>
        <a:r>
          <a:rPr lang="en-US"/>
          <a:t>Need to change due date for Senior pics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9-08T16:25:23.127" authorId="{B08FDFA0-5BEE-F98C-432F-072207C6322D}"/>
            <p223:instance time="2026-09-10T18:27:48.927" authorId="{8DF500A7-4A54-A4E1-59AF-37943B05E7F2}"/>
          </p223:rxn>
        </p223:reactions>
      </p:ext>
    </p188:extLst>
  </p188:cm>
</p188:cmLst>
</file>

<file path=ppt/comments/modernComment_116_3BCE68D7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FEFE843-469C-4995-B79C-A9C530B9F54F}" authorId="{8DF500A7-4A54-A4E1-59AF-37943B05E7F2}" created="2026-09-02T17:32:49.97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03382999" sldId="278"/>
      <ac:spMk id="3" creationId="{18304604-5828-42D4-9CCA-288F06B26146}"/>
    </ac:deMkLst>
    <p188:replyLst>
      <p188:reply id="{ADAF87DD-D1B4-438F-8431-4054BCA9FC3A}" authorId="{8DF500A7-4A54-A4E1-59AF-37943B05E7F2}" created="2026-09-14T14:01:57.544">
        <p188:txBody>
          <a:bodyPr/>
          <a:lstStyle/>
          <a:p>
            <a:r>
              <a:rPr lang="en-US"/>
              <a:t>Updated application deadline to 10/1 for Questbridge</a:t>
            </a:r>
          </a:p>
        </p188:txBody>
      </p188:reply>
    </p188:replyLst>
    <p188:txBody>
      <a:bodyPr/>
      <a:lstStyle/>
      <a:p>
        <a:r>
          <a:rPr lang="en-US"/>
          <a:t>Update the application due dates</a:t>
        </a:r>
      </a:p>
    </p188:txBody>
  </p188:cm>
</p188:cmLst>
</file>

<file path=ppt/comments/modernComment_123_882FA1E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2965855-AFEC-4D49-87D4-4D7162A423DA}" authorId="{8DF500A7-4A54-A4E1-59AF-37943B05E7F2}" created="2026-09-10T19:44:25.882">
    <pc:sldMkLst xmlns:pc="http://schemas.microsoft.com/office/powerpoint/2013/main/command">
      <pc:docMk/>
      <pc:sldMk cId="142801438" sldId="291"/>
    </pc:sldMkLst>
    <p188:replyLst>
      <p188:reply id="{8A7E9B1C-8D59-4808-99B8-F327D9AD4B1C}" authorId="{00956016-6CDE-1350-1932-F5A55275ADAF}" created="2026-09-10T20:40:40.620">
        <p188:txBody>
          <a:bodyPr/>
          <a:lstStyle/>
          <a:p>
            <a:r>
              <a:rPr lang="en-US"/>
              <a:t>I haven't sent a specific email about it, the information has been included in Bengal Happenings. 
Preference is to have your seat secured by 10/1, but have until November 14 to purchase without a late fee. 
Test dates are May 3-14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9-10T21:07:13.378" authorId="{8DF500A7-4A54-A4E1-59AF-37943B05E7F2}"/>
              </p223:rxn>
            </p223:reactions>
          </p:ext>
        </p188:extLst>
      </p188:reply>
      <p188:reply id="{2F68EB82-C6B7-46DE-B961-9E5CB1544BAF}" authorId="{8DF500A7-4A54-A4E1-59AF-37943B05E7F2}" created="2026-09-11T15:05:00.469">
        <p188:txBody>
          <a:bodyPr/>
          <a:lstStyle/>
          <a:p>
            <a:r>
              <a:rPr lang="en-US"/>
              <a:t>Updated with new dates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9-12T22:57:40.727" authorId="{00956016-6CDE-1350-1932-F5A55275ADAF}"/>
              </p223:rxn>
            </p223:reactions>
          </p:ext>
        </p188:extLst>
      </p188:reply>
    </p188:replyLst>
    <p188:txBody>
      <a:bodyPr/>
      <a:lstStyle/>
      <a:p>
        <a:r>
          <a:rPr lang="en-US"/>
          <a:t>Do these dates need to be updated?</a:t>
        </a:r>
      </a:p>
    </p188:txBody>
  </p188:cm>
</p188:cmLst>
</file>

<file path=ppt/comments/modernComment_167_3A41110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9FD9FBD-3AF9-4CA5-86A2-8AE9727B126B}" authorId="{00956016-6CDE-1350-1932-F5A55275ADAF}" created="2026-09-12T23:02:12.5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77342725" sldId="359"/>
      <ac:spMk id="8" creationId="{42B07C8A-A63A-CD76-331F-1AE6B8E35080}"/>
      <ac:txMk cp="13" len="6">
        <ac:context len="247" hash="2477091398"/>
      </ac:txMk>
    </ac:txMkLst>
    <p188:pos x="963705" y="649941"/>
    <p188:txBody>
      <a:bodyPr/>
      <a:lstStyle/>
      <a:p>
        <a:r>
          <a:rPr lang="en-US"/>
          <a:t>Do we have the 2026 results? </a:t>
        </a:r>
      </a:p>
    </p188:txBody>
  </p188:cm>
</p188:cmLst>
</file>

<file path=ppt/comments/modernComment_169_44B9A65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F1DCC85-1A5C-447C-99C2-C8F942BBEE7D}" authorId="{8DF500A7-4A54-A4E1-59AF-37943B05E7F2}" created="2026-09-02T18:41:29.832">
    <pc:sldMkLst xmlns:pc="http://schemas.microsoft.com/office/powerpoint/2013/main/command">
      <pc:docMk/>
      <pc:sldMk cId="1153017432" sldId="361"/>
    </pc:sldMkLst>
    <p188:replyLst>
      <p188:reply id="{C340DF09-ECD6-422D-B5D4-C1733E74C699}" authorId="{00956016-6CDE-1350-1932-F5A55275ADAF}" created="2026-09-12T23:42:22.097">
        <p188:txBody>
          <a:bodyPr/>
          <a:lstStyle/>
          <a:p>
            <a:r>
              <a:rPr lang="en-US"/>
              <a:t>I have 5-7 pm down on my list that I just found. We do need to be wrapped up by 7 pm as it is a Wednesday and we still reserve after 7 pm for family time. </a:t>
            </a:r>
          </a:p>
        </p188:txBody>
      </p188:reply>
    </p188:replyLst>
    <p188:txBody>
      <a:bodyPr/>
      <a:lstStyle/>
      <a:p>
        <a:r>
          <a:rPr lang="en-US"/>
          <a:t>update with new FAFSA Night information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B768AC-F20B-4F62-AB24-29AF94FEB9AB}" type="doc">
      <dgm:prSet loTypeId="urn:microsoft.com/office/officeart/2005/8/layout/default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DDC08EB8-0DCC-4380-958D-B729B53E6E66}">
      <dgm:prSet/>
      <dgm:spPr/>
      <dgm:t>
        <a:bodyPr/>
        <a:lstStyle/>
        <a:p>
          <a:r>
            <a:rPr lang="en-US" b="0" i="0" baseline="0"/>
            <a:t>1. Fill out &amp; submit FAFSA</a:t>
          </a:r>
        </a:p>
        <a:p>
          <a:r>
            <a:rPr lang="en-US"/>
            <a:t>(Studentaid.gov)</a:t>
          </a:r>
        </a:p>
      </dgm:t>
    </dgm:pt>
    <dgm:pt modelId="{E8CEF534-E2F3-42DB-84DE-20279FC00697}" type="parTrans" cxnId="{3C745315-6269-44A4-9818-2F462E2284B0}">
      <dgm:prSet/>
      <dgm:spPr/>
      <dgm:t>
        <a:bodyPr/>
        <a:lstStyle/>
        <a:p>
          <a:endParaRPr lang="en-US"/>
        </a:p>
      </dgm:t>
    </dgm:pt>
    <dgm:pt modelId="{93CFFED1-726E-437C-A3DA-F94D042BC285}" type="sibTrans" cxnId="{3C745315-6269-44A4-9818-2F462E2284B0}">
      <dgm:prSet/>
      <dgm:spPr/>
      <dgm:t>
        <a:bodyPr/>
        <a:lstStyle/>
        <a:p>
          <a:endParaRPr lang="en-US"/>
        </a:p>
      </dgm:t>
    </dgm:pt>
    <dgm:pt modelId="{0E076085-2177-46F8-979A-DAFCB0C18712}">
      <dgm:prSet/>
      <dgm:spPr/>
      <dgm:t>
        <a:bodyPr/>
        <a:lstStyle/>
        <a:p>
          <a:r>
            <a:rPr lang="en-US" b="0" i="0" baseline="0"/>
            <a:t>2. Federal processor will determine SAI (Student Aid Index)</a:t>
          </a:r>
          <a:endParaRPr lang="en-US"/>
        </a:p>
      </dgm:t>
    </dgm:pt>
    <dgm:pt modelId="{A963FAC5-F8C9-49E6-A1E5-1EF963109CD4}" type="parTrans" cxnId="{42615802-3213-4433-B5E7-DB811918FB7E}">
      <dgm:prSet/>
      <dgm:spPr/>
      <dgm:t>
        <a:bodyPr/>
        <a:lstStyle/>
        <a:p>
          <a:endParaRPr lang="en-US"/>
        </a:p>
      </dgm:t>
    </dgm:pt>
    <dgm:pt modelId="{C617E1E0-66DB-45AE-9F95-6AF2F12634DF}" type="sibTrans" cxnId="{42615802-3213-4433-B5E7-DB811918FB7E}">
      <dgm:prSet/>
      <dgm:spPr/>
      <dgm:t>
        <a:bodyPr/>
        <a:lstStyle/>
        <a:p>
          <a:endParaRPr lang="en-US"/>
        </a:p>
      </dgm:t>
    </dgm:pt>
    <dgm:pt modelId="{6A67D594-EA0C-48D9-A422-E51B65F484BC}">
      <dgm:prSet/>
      <dgm:spPr/>
      <dgm:t>
        <a:bodyPr/>
        <a:lstStyle/>
        <a:p>
          <a:r>
            <a:rPr lang="en-US"/>
            <a:t>3. School receives FAFSA information</a:t>
          </a:r>
        </a:p>
      </dgm:t>
    </dgm:pt>
    <dgm:pt modelId="{3D6B8401-4F4C-44C1-AE41-7BC0D0012776}" type="parTrans" cxnId="{4A06C5AF-4EAE-4B63-B17A-780EA2AD2B67}">
      <dgm:prSet/>
      <dgm:spPr/>
      <dgm:t>
        <a:bodyPr/>
        <a:lstStyle/>
        <a:p>
          <a:endParaRPr lang="en-US"/>
        </a:p>
      </dgm:t>
    </dgm:pt>
    <dgm:pt modelId="{0FD327CB-5450-4A51-B417-6E6A577CD8F5}" type="sibTrans" cxnId="{4A06C5AF-4EAE-4B63-B17A-780EA2AD2B67}">
      <dgm:prSet/>
      <dgm:spPr/>
      <dgm:t>
        <a:bodyPr/>
        <a:lstStyle/>
        <a:p>
          <a:endParaRPr lang="en-US"/>
        </a:p>
      </dgm:t>
    </dgm:pt>
    <dgm:pt modelId="{77AC8D79-B180-459F-8C05-1F9D3D2C49F4}">
      <dgm:prSet/>
      <dgm:spPr/>
      <dgm:t>
        <a:bodyPr/>
        <a:lstStyle/>
        <a:p>
          <a:r>
            <a:rPr lang="en-US" b="0" i="0" baseline="0"/>
            <a:t>4. School determines need</a:t>
          </a:r>
          <a:endParaRPr lang="en-US"/>
        </a:p>
      </dgm:t>
    </dgm:pt>
    <dgm:pt modelId="{791A5C28-EDD6-4007-9FB5-3EC28FAC7588}" type="parTrans" cxnId="{910E6507-998F-46A2-8FB2-DE88DDCBBEAC}">
      <dgm:prSet/>
      <dgm:spPr/>
      <dgm:t>
        <a:bodyPr/>
        <a:lstStyle/>
        <a:p>
          <a:endParaRPr lang="en-US"/>
        </a:p>
      </dgm:t>
    </dgm:pt>
    <dgm:pt modelId="{B8DF26B9-0974-4BC3-B49E-9A25BEBB5722}" type="sibTrans" cxnId="{910E6507-998F-46A2-8FB2-DE88DDCBBEAC}">
      <dgm:prSet/>
      <dgm:spPr/>
      <dgm:t>
        <a:bodyPr/>
        <a:lstStyle/>
        <a:p>
          <a:endParaRPr lang="en-US"/>
        </a:p>
      </dgm:t>
    </dgm:pt>
    <dgm:pt modelId="{D9629A8A-95CB-45DB-97C5-48EC6BDAB4D6}">
      <dgm:prSet/>
      <dgm:spPr/>
      <dgm:t>
        <a:bodyPr/>
        <a:lstStyle/>
        <a:p>
          <a:r>
            <a:rPr lang="en-US" b="0" i="0" baseline="0"/>
            <a:t>5. School creates financial aid offer</a:t>
          </a:r>
          <a:endParaRPr lang="en-US"/>
        </a:p>
      </dgm:t>
    </dgm:pt>
    <dgm:pt modelId="{26DBB0BE-A217-4472-AFC9-EB1D38D99437}" type="parTrans" cxnId="{2BF29768-E59E-4D8F-8918-53B54044EEEB}">
      <dgm:prSet/>
      <dgm:spPr/>
      <dgm:t>
        <a:bodyPr/>
        <a:lstStyle/>
        <a:p>
          <a:endParaRPr lang="en-US"/>
        </a:p>
      </dgm:t>
    </dgm:pt>
    <dgm:pt modelId="{11DA864B-367D-4FDE-9159-C2464F3A35EB}" type="sibTrans" cxnId="{2BF29768-E59E-4D8F-8918-53B54044EEEB}">
      <dgm:prSet/>
      <dgm:spPr/>
      <dgm:t>
        <a:bodyPr/>
        <a:lstStyle/>
        <a:p>
          <a:endParaRPr lang="en-US"/>
        </a:p>
      </dgm:t>
    </dgm:pt>
    <dgm:pt modelId="{EF88A188-4FB9-459D-BAC7-61FD4FDCC4F5}">
      <dgm:prSet/>
      <dgm:spPr/>
      <dgm:t>
        <a:bodyPr/>
        <a:lstStyle/>
        <a:p>
          <a:r>
            <a:rPr lang="en-US" b="0" i="0" baseline="0"/>
            <a:t>6. Student receives offer letter</a:t>
          </a:r>
          <a:endParaRPr lang="en-US"/>
        </a:p>
      </dgm:t>
    </dgm:pt>
    <dgm:pt modelId="{6D0A56C3-7EA6-40EC-A256-D8390C815B23}" type="parTrans" cxnId="{BBF51764-1351-4E5B-83A9-E2549E33D2F2}">
      <dgm:prSet/>
      <dgm:spPr/>
      <dgm:t>
        <a:bodyPr/>
        <a:lstStyle/>
        <a:p>
          <a:endParaRPr lang="en-US"/>
        </a:p>
      </dgm:t>
    </dgm:pt>
    <dgm:pt modelId="{DBA1E737-608A-4426-8D6D-D29ADA857003}" type="sibTrans" cxnId="{BBF51764-1351-4E5B-83A9-E2549E33D2F2}">
      <dgm:prSet/>
      <dgm:spPr/>
      <dgm:t>
        <a:bodyPr/>
        <a:lstStyle/>
        <a:p>
          <a:endParaRPr lang="en-US"/>
        </a:p>
      </dgm:t>
    </dgm:pt>
    <dgm:pt modelId="{7749B9FF-C1D7-42D8-BECD-68F38EA467C2}">
      <dgm:prSet/>
      <dgm:spPr/>
      <dgm:t>
        <a:bodyPr/>
        <a:lstStyle/>
        <a:p>
          <a:r>
            <a:rPr lang="en-US" b="0" i="0" baseline="0"/>
            <a:t>7. Student responds to aid offer</a:t>
          </a:r>
          <a:endParaRPr lang="en-US"/>
        </a:p>
      </dgm:t>
    </dgm:pt>
    <dgm:pt modelId="{EAC28069-13F4-432D-9BFF-1DE170154F70}" type="parTrans" cxnId="{B596FE71-191D-4C5B-9CEB-2A098CF33947}">
      <dgm:prSet/>
      <dgm:spPr/>
      <dgm:t>
        <a:bodyPr/>
        <a:lstStyle/>
        <a:p>
          <a:endParaRPr lang="en-US"/>
        </a:p>
      </dgm:t>
    </dgm:pt>
    <dgm:pt modelId="{4263D52F-4EAE-4DE3-ABE1-5186CB9F7AD9}" type="sibTrans" cxnId="{B596FE71-191D-4C5B-9CEB-2A098CF33947}">
      <dgm:prSet/>
      <dgm:spPr/>
      <dgm:t>
        <a:bodyPr/>
        <a:lstStyle/>
        <a:p>
          <a:endParaRPr lang="en-US"/>
        </a:p>
      </dgm:t>
    </dgm:pt>
    <dgm:pt modelId="{69DF37AC-3413-4839-BBB7-5F35B23CAA7A}" type="pres">
      <dgm:prSet presAssocID="{B8B768AC-F20B-4F62-AB24-29AF94FEB9AB}" presName="diagram" presStyleCnt="0">
        <dgm:presLayoutVars>
          <dgm:dir/>
          <dgm:resizeHandles val="exact"/>
        </dgm:presLayoutVars>
      </dgm:prSet>
      <dgm:spPr/>
    </dgm:pt>
    <dgm:pt modelId="{C884B1E8-E06B-4BED-BB4C-5EA00972DFA2}" type="pres">
      <dgm:prSet presAssocID="{DDC08EB8-0DCC-4380-958D-B729B53E6E66}" presName="node" presStyleLbl="node1" presStyleIdx="0" presStyleCnt="7">
        <dgm:presLayoutVars>
          <dgm:bulletEnabled val="1"/>
        </dgm:presLayoutVars>
      </dgm:prSet>
      <dgm:spPr/>
    </dgm:pt>
    <dgm:pt modelId="{0BBED04F-1A61-43ED-9FAA-1C774DFD2331}" type="pres">
      <dgm:prSet presAssocID="{93CFFED1-726E-437C-A3DA-F94D042BC285}" presName="sibTrans" presStyleCnt="0"/>
      <dgm:spPr/>
    </dgm:pt>
    <dgm:pt modelId="{3F6EAEBF-B29F-4F86-B0C1-394D6DC882A8}" type="pres">
      <dgm:prSet presAssocID="{0E076085-2177-46F8-979A-DAFCB0C18712}" presName="node" presStyleLbl="node1" presStyleIdx="1" presStyleCnt="7">
        <dgm:presLayoutVars>
          <dgm:bulletEnabled val="1"/>
        </dgm:presLayoutVars>
      </dgm:prSet>
      <dgm:spPr/>
    </dgm:pt>
    <dgm:pt modelId="{AE290BA4-63AA-4260-8C02-1E4DDED4A173}" type="pres">
      <dgm:prSet presAssocID="{C617E1E0-66DB-45AE-9F95-6AF2F12634DF}" presName="sibTrans" presStyleCnt="0"/>
      <dgm:spPr/>
    </dgm:pt>
    <dgm:pt modelId="{D6FD31E6-E7C7-4ADE-86CE-30A3106CF8DC}" type="pres">
      <dgm:prSet presAssocID="{6A67D594-EA0C-48D9-A422-E51B65F484BC}" presName="node" presStyleLbl="node1" presStyleIdx="2" presStyleCnt="7">
        <dgm:presLayoutVars>
          <dgm:bulletEnabled val="1"/>
        </dgm:presLayoutVars>
      </dgm:prSet>
      <dgm:spPr/>
    </dgm:pt>
    <dgm:pt modelId="{78A3C3F9-A75F-432E-9FCE-67224551E273}" type="pres">
      <dgm:prSet presAssocID="{0FD327CB-5450-4A51-B417-6E6A577CD8F5}" presName="sibTrans" presStyleCnt="0"/>
      <dgm:spPr/>
    </dgm:pt>
    <dgm:pt modelId="{776ECF02-867C-404E-968E-B1BA93177593}" type="pres">
      <dgm:prSet presAssocID="{77AC8D79-B180-459F-8C05-1F9D3D2C49F4}" presName="node" presStyleLbl="node1" presStyleIdx="3" presStyleCnt="7">
        <dgm:presLayoutVars>
          <dgm:bulletEnabled val="1"/>
        </dgm:presLayoutVars>
      </dgm:prSet>
      <dgm:spPr/>
    </dgm:pt>
    <dgm:pt modelId="{EBF2F259-6A13-4C4F-88DD-85FB176414CF}" type="pres">
      <dgm:prSet presAssocID="{B8DF26B9-0974-4BC3-B49E-9A25BEBB5722}" presName="sibTrans" presStyleCnt="0"/>
      <dgm:spPr/>
    </dgm:pt>
    <dgm:pt modelId="{FEC63C14-437C-47C7-A02D-0F1B3050CA39}" type="pres">
      <dgm:prSet presAssocID="{D9629A8A-95CB-45DB-97C5-48EC6BDAB4D6}" presName="node" presStyleLbl="node1" presStyleIdx="4" presStyleCnt="7">
        <dgm:presLayoutVars>
          <dgm:bulletEnabled val="1"/>
        </dgm:presLayoutVars>
      </dgm:prSet>
      <dgm:spPr/>
    </dgm:pt>
    <dgm:pt modelId="{3205C7D0-3819-48BE-8F09-A9FD506A6B79}" type="pres">
      <dgm:prSet presAssocID="{11DA864B-367D-4FDE-9159-C2464F3A35EB}" presName="sibTrans" presStyleCnt="0"/>
      <dgm:spPr/>
    </dgm:pt>
    <dgm:pt modelId="{3CCCE80B-B82E-4816-8243-27149BF4ADBE}" type="pres">
      <dgm:prSet presAssocID="{EF88A188-4FB9-459D-BAC7-61FD4FDCC4F5}" presName="node" presStyleLbl="node1" presStyleIdx="5" presStyleCnt="7">
        <dgm:presLayoutVars>
          <dgm:bulletEnabled val="1"/>
        </dgm:presLayoutVars>
      </dgm:prSet>
      <dgm:spPr/>
    </dgm:pt>
    <dgm:pt modelId="{FCCE33AA-AB8D-40DA-824D-A70531A39D9C}" type="pres">
      <dgm:prSet presAssocID="{DBA1E737-608A-4426-8D6D-D29ADA857003}" presName="sibTrans" presStyleCnt="0"/>
      <dgm:spPr/>
    </dgm:pt>
    <dgm:pt modelId="{9844BE44-0AAE-4D1D-BA37-2C38BD5A6FBC}" type="pres">
      <dgm:prSet presAssocID="{7749B9FF-C1D7-42D8-BECD-68F38EA467C2}" presName="node" presStyleLbl="node1" presStyleIdx="6" presStyleCnt="7">
        <dgm:presLayoutVars>
          <dgm:bulletEnabled val="1"/>
        </dgm:presLayoutVars>
      </dgm:prSet>
      <dgm:spPr/>
    </dgm:pt>
  </dgm:ptLst>
  <dgm:cxnLst>
    <dgm:cxn modelId="{42615802-3213-4433-B5E7-DB811918FB7E}" srcId="{B8B768AC-F20B-4F62-AB24-29AF94FEB9AB}" destId="{0E076085-2177-46F8-979A-DAFCB0C18712}" srcOrd="1" destOrd="0" parTransId="{A963FAC5-F8C9-49E6-A1E5-1EF963109CD4}" sibTransId="{C617E1E0-66DB-45AE-9F95-6AF2F12634DF}"/>
    <dgm:cxn modelId="{910E6507-998F-46A2-8FB2-DE88DDCBBEAC}" srcId="{B8B768AC-F20B-4F62-AB24-29AF94FEB9AB}" destId="{77AC8D79-B180-459F-8C05-1F9D3D2C49F4}" srcOrd="3" destOrd="0" parTransId="{791A5C28-EDD6-4007-9FB5-3EC28FAC7588}" sibTransId="{B8DF26B9-0974-4BC3-B49E-9A25BEBB5722}"/>
    <dgm:cxn modelId="{3C745315-6269-44A4-9818-2F462E2284B0}" srcId="{B8B768AC-F20B-4F62-AB24-29AF94FEB9AB}" destId="{DDC08EB8-0DCC-4380-958D-B729B53E6E66}" srcOrd="0" destOrd="0" parTransId="{E8CEF534-E2F3-42DB-84DE-20279FC00697}" sibTransId="{93CFFED1-726E-437C-A3DA-F94D042BC285}"/>
    <dgm:cxn modelId="{0E090E21-7E08-4762-B89C-E84ED2D6B26C}" type="presOf" srcId="{DDC08EB8-0DCC-4380-958D-B729B53E6E66}" destId="{C884B1E8-E06B-4BED-BB4C-5EA00972DFA2}" srcOrd="0" destOrd="0" presId="urn:microsoft.com/office/officeart/2005/8/layout/default"/>
    <dgm:cxn modelId="{94BC0A2B-BF89-4CE1-8150-AFACE546BD42}" type="presOf" srcId="{D9629A8A-95CB-45DB-97C5-48EC6BDAB4D6}" destId="{FEC63C14-437C-47C7-A02D-0F1B3050CA39}" srcOrd="0" destOrd="0" presId="urn:microsoft.com/office/officeart/2005/8/layout/default"/>
    <dgm:cxn modelId="{735BB52D-7F08-4EA8-93E9-1EFBD24CE35A}" type="presOf" srcId="{77AC8D79-B180-459F-8C05-1F9D3D2C49F4}" destId="{776ECF02-867C-404E-968E-B1BA93177593}" srcOrd="0" destOrd="0" presId="urn:microsoft.com/office/officeart/2005/8/layout/default"/>
    <dgm:cxn modelId="{E4B11754-B5DD-4D28-8197-57CC27BBC818}" type="presOf" srcId="{0E076085-2177-46F8-979A-DAFCB0C18712}" destId="{3F6EAEBF-B29F-4F86-B0C1-394D6DC882A8}" srcOrd="0" destOrd="0" presId="urn:microsoft.com/office/officeart/2005/8/layout/default"/>
    <dgm:cxn modelId="{BBF51764-1351-4E5B-83A9-E2549E33D2F2}" srcId="{B8B768AC-F20B-4F62-AB24-29AF94FEB9AB}" destId="{EF88A188-4FB9-459D-BAC7-61FD4FDCC4F5}" srcOrd="5" destOrd="0" parTransId="{6D0A56C3-7EA6-40EC-A256-D8390C815B23}" sibTransId="{DBA1E737-608A-4426-8D6D-D29ADA857003}"/>
    <dgm:cxn modelId="{2BF29768-E59E-4D8F-8918-53B54044EEEB}" srcId="{B8B768AC-F20B-4F62-AB24-29AF94FEB9AB}" destId="{D9629A8A-95CB-45DB-97C5-48EC6BDAB4D6}" srcOrd="4" destOrd="0" parTransId="{26DBB0BE-A217-4472-AFC9-EB1D38D99437}" sibTransId="{11DA864B-367D-4FDE-9159-C2464F3A35EB}"/>
    <dgm:cxn modelId="{B596FE71-191D-4C5B-9CEB-2A098CF33947}" srcId="{B8B768AC-F20B-4F62-AB24-29AF94FEB9AB}" destId="{7749B9FF-C1D7-42D8-BECD-68F38EA467C2}" srcOrd="6" destOrd="0" parTransId="{EAC28069-13F4-432D-9BFF-1DE170154F70}" sibTransId="{4263D52F-4EAE-4DE3-ABE1-5186CB9F7AD9}"/>
    <dgm:cxn modelId="{81CCCE7D-279E-4F69-976A-C1D354E8F7AE}" type="presOf" srcId="{6A67D594-EA0C-48D9-A422-E51B65F484BC}" destId="{D6FD31E6-E7C7-4ADE-86CE-30A3106CF8DC}" srcOrd="0" destOrd="0" presId="urn:microsoft.com/office/officeart/2005/8/layout/default"/>
    <dgm:cxn modelId="{B1EDB588-645A-4DB0-AE4E-D78E1FA616A3}" type="presOf" srcId="{7749B9FF-C1D7-42D8-BECD-68F38EA467C2}" destId="{9844BE44-0AAE-4D1D-BA37-2C38BD5A6FBC}" srcOrd="0" destOrd="0" presId="urn:microsoft.com/office/officeart/2005/8/layout/default"/>
    <dgm:cxn modelId="{4A06C5AF-4EAE-4B63-B17A-780EA2AD2B67}" srcId="{B8B768AC-F20B-4F62-AB24-29AF94FEB9AB}" destId="{6A67D594-EA0C-48D9-A422-E51B65F484BC}" srcOrd="2" destOrd="0" parTransId="{3D6B8401-4F4C-44C1-AE41-7BC0D0012776}" sibTransId="{0FD327CB-5450-4A51-B417-6E6A577CD8F5}"/>
    <dgm:cxn modelId="{67E384C0-A152-44A4-871C-970F91BE364A}" type="presOf" srcId="{B8B768AC-F20B-4F62-AB24-29AF94FEB9AB}" destId="{69DF37AC-3413-4839-BBB7-5F35B23CAA7A}" srcOrd="0" destOrd="0" presId="urn:microsoft.com/office/officeart/2005/8/layout/default"/>
    <dgm:cxn modelId="{109FE9DC-FF49-4641-A53B-7982985FF78F}" type="presOf" srcId="{EF88A188-4FB9-459D-BAC7-61FD4FDCC4F5}" destId="{3CCCE80B-B82E-4816-8243-27149BF4ADBE}" srcOrd="0" destOrd="0" presId="urn:microsoft.com/office/officeart/2005/8/layout/default"/>
    <dgm:cxn modelId="{CD65C420-6044-45E7-AAC8-AF062FEC9429}" type="presParOf" srcId="{69DF37AC-3413-4839-BBB7-5F35B23CAA7A}" destId="{C884B1E8-E06B-4BED-BB4C-5EA00972DFA2}" srcOrd="0" destOrd="0" presId="urn:microsoft.com/office/officeart/2005/8/layout/default"/>
    <dgm:cxn modelId="{42F6B7DD-CC59-407D-9297-1C34B87F02A8}" type="presParOf" srcId="{69DF37AC-3413-4839-BBB7-5F35B23CAA7A}" destId="{0BBED04F-1A61-43ED-9FAA-1C774DFD2331}" srcOrd="1" destOrd="0" presId="urn:microsoft.com/office/officeart/2005/8/layout/default"/>
    <dgm:cxn modelId="{E67EB783-6910-4499-A79A-B2439BCDEE38}" type="presParOf" srcId="{69DF37AC-3413-4839-BBB7-5F35B23CAA7A}" destId="{3F6EAEBF-B29F-4F86-B0C1-394D6DC882A8}" srcOrd="2" destOrd="0" presId="urn:microsoft.com/office/officeart/2005/8/layout/default"/>
    <dgm:cxn modelId="{615A2DE9-4D92-42BB-BDB4-7568F21EC6DC}" type="presParOf" srcId="{69DF37AC-3413-4839-BBB7-5F35B23CAA7A}" destId="{AE290BA4-63AA-4260-8C02-1E4DDED4A173}" srcOrd="3" destOrd="0" presId="urn:microsoft.com/office/officeart/2005/8/layout/default"/>
    <dgm:cxn modelId="{12193AD0-DEF6-4220-8CDC-E21468957BAD}" type="presParOf" srcId="{69DF37AC-3413-4839-BBB7-5F35B23CAA7A}" destId="{D6FD31E6-E7C7-4ADE-86CE-30A3106CF8DC}" srcOrd="4" destOrd="0" presId="urn:microsoft.com/office/officeart/2005/8/layout/default"/>
    <dgm:cxn modelId="{C8F65E92-CFA3-45F0-9521-46F668182534}" type="presParOf" srcId="{69DF37AC-3413-4839-BBB7-5F35B23CAA7A}" destId="{78A3C3F9-A75F-432E-9FCE-67224551E273}" srcOrd="5" destOrd="0" presId="urn:microsoft.com/office/officeart/2005/8/layout/default"/>
    <dgm:cxn modelId="{E119FB3D-42A4-4956-92CD-7D38BD467FE8}" type="presParOf" srcId="{69DF37AC-3413-4839-BBB7-5F35B23CAA7A}" destId="{776ECF02-867C-404E-968E-B1BA93177593}" srcOrd="6" destOrd="0" presId="urn:microsoft.com/office/officeart/2005/8/layout/default"/>
    <dgm:cxn modelId="{45BE7D23-55B3-42E0-93E4-C40A06A0A572}" type="presParOf" srcId="{69DF37AC-3413-4839-BBB7-5F35B23CAA7A}" destId="{EBF2F259-6A13-4C4F-88DD-85FB176414CF}" srcOrd="7" destOrd="0" presId="urn:microsoft.com/office/officeart/2005/8/layout/default"/>
    <dgm:cxn modelId="{B3E6A142-0895-4FBE-AF31-D0624DBD3D6D}" type="presParOf" srcId="{69DF37AC-3413-4839-BBB7-5F35B23CAA7A}" destId="{FEC63C14-437C-47C7-A02D-0F1B3050CA39}" srcOrd="8" destOrd="0" presId="urn:microsoft.com/office/officeart/2005/8/layout/default"/>
    <dgm:cxn modelId="{1D0C0566-4C7E-4DF2-899B-A5E9080D3B55}" type="presParOf" srcId="{69DF37AC-3413-4839-BBB7-5F35B23CAA7A}" destId="{3205C7D0-3819-48BE-8F09-A9FD506A6B79}" srcOrd="9" destOrd="0" presId="urn:microsoft.com/office/officeart/2005/8/layout/default"/>
    <dgm:cxn modelId="{790A3CCA-064B-4594-8AEB-A1E9397C1659}" type="presParOf" srcId="{69DF37AC-3413-4839-BBB7-5F35B23CAA7A}" destId="{3CCCE80B-B82E-4816-8243-27149BF4ADBE}" srcOrd="10" destOrd="0" presId="urn:microsoft.com/office/officeart/2005/8/layout/default"/>
    <dgm:cxn modelId="{85669A9F-0B4C-4B59-995F-EE4080684DC1}" type="presParOf" srcId="{69DF37AC-3413-4839-BBB7-5F35B23CAA7A}" destId="{FCCE33AA-AB8D-40DA-824D-A70531A39D9C}" srcOrd="11" destOrd="0" presId="urn:microsoft.com/office/officeart/2005/8/layout/default"/>
    <dgm:cxn modelId="{39543D40-1710-42DC-B5A6-551AF70A3DF6}" type="presParOf" srcId="{69DF37AC-3413-4839-BBB7-5F35B23CAA7A}" destId="{9844BE44-0AAE-4D1D-BA37-2C38BD5A6FBC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84B1E8-E06B-4BED-BB4C-5EA00972DFA2}">
      <dsp:nvSpPr>
        <dsp:cNvPr id="0" name=""/>
        <dsp:cNvSpPr/>
      </dsp:nvSpPr>
      <dsp:spPr>
        <a:xfrm>
          <a:off x="1294039" y="1190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1. Fill out &amp; submit FAFSA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(Studentaid.gov)</a:t>
          </a:r>
        </a:p>
      </dsp:txBody>
      <dsp:txXfrm>
        <a:off x="1294039" y="1190"/>
        <a:ext cx="2426323" cy="1455794"/>
      </dsp:txXfrm>
    </dsp:sp>
    <dsp:sp modelId="{3F6EAEBF-B29F-4F86-B0C1-394D6DC882A8}">
      <dsp:nvSpPr>
        <dsp:cNvPr id="0" name=""/>
        <dsp:cNvSpPr/>
      </dsp:nvSpPr>
      <dsp:spPr>
        <a:xfrm>
          <a:off x="3962995" y="1190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2. Federal processor will determine SAI (Student Aid Index)</a:t>
          </a:r>
          <a:endParaRPr lang="en-US" sz="2200" kern="1200"/>
        </a:p>
      </dsp:txBody>
      <dsp:txXfrm>
        <a:off x="3962995" y="1190"/>
        <a:ext cx="2426323" cy="1455794"/>
      </dsp:txXfrm>
    </dsp:sp>
    <dsp:sp modelId="{D6FD31E6-E7C7-4ADE-86CE-30A3106CF8DC}">
      <dsp:nvSpPr>
        <dsp:cNvPr id="0" name=""/>
        <dsp:cNvSpPr/>
      </dsp:nvSpPr>
      <dsp:spPr>
        <a:xfrm>
          <a:off x="6631951" y="1190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3. School receives FAFSA information</a:t>
          </a:r>
        </a:p>
      </dsp:txBody>
      <dsp:txXfrm>
        <a:off x="6631951" y="1190"/>
        <a:ext cx="2426323" cy="1455794"/>
      </dsp:txXfrm>
    </dsp:sp>
    <dsp:sp modelId="{776ECF02-867C-404E-968E-B1BA93177593}">
      <dsp:nvSpPr>
        <dsp:cNvPr id="0" name=""/>
        <dsp:cNvSpPr/>
      </dsp:nvSpPr>
      <dsp:spPr>
        <a:xfrm>
          <a:off x="1294039" y="1699617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4. School determines need</a:t>
          </a:r>
          <a:endParaRPr lang="en-US" sz="2200" kern="1200"/>
        </a:p>
      </dsp:txBody>
      <dsp:txXfrm>
        <a:off x="1294039" y="1699617"/>
        <a:ext cx="2426323" cy="1455794"/>
      </dsp:txXfrm>
    </dsp:sp>
    <dsp:sp modelId="{FEC63C14-437C-47C7-A02D-0F1B3050CA39}">
      <dsp:nvSpPr>
        <dsp:cNvPr id="0" name=""/>
        <dsp:cNvSpPr/>
      </dsp:nvSpPr>
      <dsp:spPr>
        <a:xfrm>
          <a:off x="3962995" y="1699617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5. School creates financial aid offer</a:t>
          </a:r>
          <a:endParaRPr lang="en-US" sz="2200" kern="1200"/>
        </a:p>
      </dsp:txBody>
      <dsp:txXfrm>
        <a:off x="3962995" y="1699617"/>
        <a:ext cx="2426323" cy="1455794"/>
      </dsp:txXfrm>
    </dsp:sp>
    <dsp:sp modelId="{3CCCE80B-B82E-4816-8243-27149BF4ADBE}">
      <dsp:nvSpPr>
        <dsp:cNvPr id="0" name=""/>
        <dsp:cNvSpPr/>
      </dsp:nvSpPr>
      <dsp:spPr>
        <a:xfrm>
          <a:off x="6631951" y="1699617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6. Student receives offer letter</a:t>
          </a:r>
          <a:endParaRPr lang="en-US" sz="2200" kern="1200"/>
        </a:p>
      </dsp:txBody>
      <dsp:txXfrm>
        <a:off x="6631951" y="1699617"/>
        <a:ext cx="2426323" cy="1455794"/>
      </dsp:txXfrm>
    </dsp:sp>
    <dsp:sp modelId="{9844BE44-0AAE-4D1D-BA37-2C38BD5A6FBC}">
      <dsp:nvSpPr>
        <dsp:cNvPr id="0" name=""/>
        <dsp:cNvSpPr/>
      </dsp:nvSpPr>
      <dsp:spPr>
        <a:xfrm>
          <a:off x="3962995" y="3398044"/>
          <a:ext cx="2426323" cy="145579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0" i="0" kern="1200" baseline="0"/>
            <a:t>7. Student responds to aid offer</a:t>
          </a:r>
          <a:endParaRPr lang="en-US" sz="2200" kern="1200"/>
        </a:p>
      </dsp:txBody>
      <dsp:txXfrm>
        <a:off x="3962995" y="3398044"/>
        <a:ext cx="2426323" cy="14557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88E5868-CF6F-4987-B26F-575CF6DF6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CCF88-B9F5-40BA-AEAB-F41A4A2626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5809" y="2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BC47917-ED46-4136-9A95-DB2F38B8AD8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D6947A-B25B-43DA-ABA2-08BF1E323F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65C68-6DB5-4CD1-878E-62A668D1DD7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C934BCA-1D42-4065-B20F-C24951346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0344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2"/>
            <a:ext cx="4028440" cy="34528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37BEE44-C269-4764-92F6-A45646303E7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84450" y="860425"/>
            <a:ext cx="4127500" cy="2322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11872"/>
            <a:ext cx="7437120" cy="2709714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536528"/>
            <a:ext cx="4028440" cy="34528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E07E181-DFA7-4725-A9FF-AFD891910D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362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7E181-DFA7-4725-A9FF-AFD891910D4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21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2972-5C10-3DDF-FD1A-DC642D899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561C12-17C5-3FA5-54EA-B8146BD55F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132555-0021-E04C-C260-73AFADBEC7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E5E4B-9922-0440-1263-D41371E44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07E181-DFA7-4725-A9FF-AFD891910D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607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7E181-DFA7-4725-A9FF-AFD891910D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809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3A404753-9BBF-4C4B-B214-AFAA1B9A25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03694DBE-7F22-46C8-BF65-44FD2F962E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722376" lvl="1" algn="l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endParaRPr lang="en-US" sz="1600" b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153D342-5517-4D69-A531-CC3E9782B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D6609646-A08E-4773-943F-00D40242D90C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85D7A583-2D15-349A-C78C-F5FEE79A54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9FF5236-F79E-4EDD-8737-BCD03CC3B533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3BB5098-66D3-A9AD-6EDF-58476EA777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12A852BF-2B7E-A257-2435-BCE73EA1B1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7E181-DFA7-4725-A9FF-AFD891910D4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984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>
            <a:extLst>
              <a:ext uri="{FF2B5EF4-FFF2-40B4-BE49-F238E27FC236}">
                <a16:creationId xmlns:a16="http://schemas.microsoft.com/office/drawing/2014/main" id="{9778F230-1474-408A-8D8C-C6BD878BD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>
            <a:extLst>
              <a:ext uri="{FF2B5EF4-FFF2-40B4-BE49-F238E27FC236}">
                <a16:creationId xmlns:a16="http://schemas.microsoft.com/office/drawing/2014/main" id="{31E3FF6C-9DF4-4012-8A6B-57E36D2E5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7284" name="Slide Number Placeholder 3">
            <a:extLst>
              <a:ext uri="{FF2B5EF4-FFF2-40B4-BE49-F238E27FC236}">
                <a16:creationId xmlns:a16="http://schemas.microsoft.com/office/drawing/2014/main" id="{66360A23-78AC-4E88-9F24-2A032CDB6B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DBD77F-BA00-4002-9177-9F63D110BC7B}" type="slidenum">
              <a:rPr lang="en-US" altLang="en-US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35</a:t>
            </a:fld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6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42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9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3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15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751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3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55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896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45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744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6F95B-4FEB-48CF-9720-A9865D99A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EDBC96-7914-43B7-86F3-45EE658D4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B97A8-F37E-499F-9F4D-3C1621E3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39855-9BB6-49C8-B47C-D4B421600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D588A-BE0D-40CC-A53A-5392042FA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97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C4E85-309C-4231-8D8D-30ECDB41E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40AC1-765C-4AEF-8186-12B6EB8A5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77806D-6BDD-4CA8-9BFC-997E4C72E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A382-F908-46E4-A855-D7C331B3A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BD85-42AC-4E1B-92CC-EBAEEA02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47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7CF62-9918-47CD-B8AF-A93E0B8B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B52AE1-CA6A-4B71-905E-A89D7FA32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4E542-B6D1-463E-A9E9-C3C0014E1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5ABB1-8C45-4403-9A6F-31DF81F5A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2C607-EE18-4141-8FDA-482E3023E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63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53BE9-B89D-466D-81E8-551BD1D7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B0121-C938-4178-9377-02A0267F3E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3C4A4-5FED-402F-8C47-2F6E0A2BA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3948A-0983-4138-80CC-F46A2D28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431688-19F9-4461-9D9C-780A38DF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83A73-1A06-4626-8CA8-9226D3EA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5577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ACB0E-9B38-4423-BC10-483993EFE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87FBE-EABB-4AD2-AC01-0A8D9FEE7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9AD5C-32BF-4F13-86B2-319F795EE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B8C62-58ED-40B3-B3B1-2FD849AEA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0E6148-42A9-48E9-9D96-0F9FE3E5A9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BF0C5D-F7CE-4C22-B021-04B7BAA55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13A667-B50E-4679-863C-758C0102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12BD18-F3BB-43F2-BD71-7A4623B98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69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23D07-1827-4C34-B2FC-B8123FA3E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393FC-EA74-46B3-817D-DA309F8F3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96FB2C-4DFC-45EA-9441-25064007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FFA64-25AD-4800-9469-C9AE5B219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5795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BFE70F-C59D-4EA2-8D67-D6FCFB044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EE353A-4481-46CE-999B-FA6C0BED2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D77F5-EFAC-42BB-87ED-77197D00B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731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85656-A8DA-4A73-BAB5-C80657E8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53967-2032-4E98-ADAB-59F3935F8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1EBE9-C116-4873-A998-C9E619798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18732-82AC-4246-A4AC-75A1A336C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E11F8-1950-4D33-93AB-5B9EF13E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3C9D5-DE5A-446F-855B-141892D52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80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02F2B-A873-4C3C-B4D5-264DE8472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4C88AA-F3AD-410D-AEDF-CDE2561C9B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AF788-5DC8-4BCC-8BD3-20ED8795E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5E3E16-760D-4549-9E45-205B8D6D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31C825-6A76-421E-AFAB-8D7D38CC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02071-953A-4B8B-8A7F-1655B444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43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2AA01-0ED5-49F8-B605-351330FF1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F5525C-DBED-4CE6-A4FB-DC9115E3A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18564-E4DC-4B76-B976-0C10E74E0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53468-F757-4479-8DA3-3CF750EE8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280635-C976-4CB9-9FC6-00F452111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7724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8D7605-B6B6-4B3A-B619-692CD9A7B8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E8869E-8EBD-4DE6-9B37-C0366D83B3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BEB85-8C93-467E-B1D1-8F915D2F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E68CA-4305-424E-AB29-F43C207A6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0C368-FEF3-4354-9136-302E87B3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6715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981200"/>
            <a:ext cx="5080000" cy="41148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F659D-0D44-4DA9-8E69-1D8BA38D37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4145A7-1FB9-4E30-ADB7-25D71DC4A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9AF36C-8EF7-4237-9C18-7F184377D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F0CE8-4C93-4B01-A3F9-7AB7CABBC0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756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1E50DDC-003E-4722-A9A8-23E325AA82AC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4F1537D2-863F-44C4-B37B-23E7867F4D5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78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/>
            </a:gs>
            <a:gs pos="100000">
              <a:schemeClr val="bg2">
                <a:shade val="94000"/>
                <a:lumMod val="96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E13AD6-4CF9-4D5F-A714-C2C203587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7721A-87FA-4744-96BE-78F496FEA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9FC9-E9A4-4FF3-B356-19203BC9A4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11BCA-37C4-4DE2-8BDB-19835BAB93E5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4815-4B1A-47F4-A286-C3ACEFD4D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163B4-77DF-49EC-9412-377D4BD388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73F2D-90D2-4137-BD1B-E4914D299E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22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8/10/relationships/comments" Target="../comments/modernComment_167_3A41110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microsoft.com/office/2018/10/relationships/comments" Target="../comments/modernComment_116_3BCE68D7.xml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www.questbridge.org/" TargetMode="External"/><Relationship Id="rId4" Type="http://schemas.openxmlformats.org/officeDocument/2006/relationships/hyperlink" Target="https://www.wiche.edu/tuition-savings/wue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23_882FA1E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microsoft.com/office/2018/10/relationships/comments" Target="../comments/modernComment_107_D655C3C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microsoft.com/office/2018/10/relationships/comments" Target="../comments/modernComment_15E_2E5513AB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archment.com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hs.helenaschools.org/counseling-and-career-guidance/dual-credit-forms-information/" TargetMode="External"/><Relationship Id="rId7" Type="http://schemas.openxmlformats.org/officeDocument/2006/relationships/image" Target="../media/image18.png"/><Relationship Id="rId2" Type="http://schemas.microsoft.com/office/2018/10/relationships/comments" Target="../comments/modernComment_11E_5079A98D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microsoft.com/office/2018/10/relationships/comments" Target="../comments/modernComment_111_C19D0E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mwalsh@helenaschools.or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montanacolleges.com/students.html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applymontana.mus.edu/apply.html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fsa-id/create-account/launch" TargetMode="External"/><Relationship Id="rId2" Type="http://schemas.microsoft.com/office/2018/10/relationships/comments" Target="../comments/modernComment_110_3D7043C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microsoft.com/office/2018/10/relationships/comments" Target="../comments/modernComment_169_44B9A65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reachhighermontana.org/pay-for-school/scholarships" TargetMode="External"/><Relationship Id="rId2" Type="http://schemas.openxmlformats.org/officeDocument/2006/relationships/hyperlink" Target="https://hhs.helenaschools.org/counseling-and-career-guidance/scholarships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levelall.com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hs.helenaschools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CAF9F410-4F85-4294-8C48-857C69EC0EF3}"/>
              </a:ext>
            </a:extLst>
          </p:cNvPr>
          <p:cNvSpPr txBox="1">
            <a:spLocks/>
          </p:cNvSpPr>
          <p:nvPr/>
        </p:nvSpPr>
        <p:spPr>
          <a:xfrm>
            <a:off x="0" y="844240"/>
            <a:ext cx="4584032" cy="3779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83000"/>
              </a:lnSpc>
              <a:spcBef>
                <a:spcPct val="0"/>
              </a:spcBef>
              <a:buNone/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defTabSz="457200">
              <a:spcAft>
                <a:spcPts val="600"/>
              </a:spcAft>
            </a:pPr>
            <a:endParaRPr lang="en-US" sz="4400">
              <a:solidFill>
                <a:srgbClr val="FFFFFF"/>
              </a:solidFill>
              <a:latin typeface="Garamond" panose="02020404030301010803" pitchFamily="18" charset="0"/>
              <a:ea typeface="+mj-ea"/>
              <a:cs typeface="+mj-cs"/>
            </a:endParaRPr>
          </a:p>
        </p:txBody>
      </p:sp>
      <p:pic>
        <p:nvPicPr>
          <p:cNvPr id="1032" name="Picture 8" descr="A large crowd of people&#10;&#10;Description automatically generated">
            <a:extLst>
              <a:ext uri="{FF2B5EF4-FFF2-40B4-BE49-F238E27FC236}">
                <a16:creationId xmlns:a16="http://schemas.microsoft.com/office/drawing/2014/main" id="{756FD732-3828-0559-8E9C-358CE1A19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9" y="108106"/>
            <a:ext cx="11462326" cy="664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BF90418-12FD-F8CA-C19B-59211B6D863A}"/>
              </a:ext>
            </a:extLst>
          </p:cNvPr>
          <p:cNvSpPr txBox="1"/>
          <p:nvPr/>
        </p:nvSpPr>
        <p:spPr>
          <a:xfrm>
            <a:off x="2026874" y="928423"/>
            <a:ext cx="8129016" cy="212365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SENIOR YEAR: 101</a:t>
            </a:r>
          </a:p>
          <a:p>
            <a:pPr algn="ctr"/>
            <a:r>
              <a:rPr lang="en-US" sz="6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/>
                <a:cs typeface="Times New Roman"/>
              </a:rPr>
              <a:t>Class of 2027</a:t>
            </a:r>
            <a:endParaRPr lang="en-US" sz="66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541072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46C17-6BB2-1D95-64F3-AAC9958A7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4103">
            <a:extLst>
              <a:ext uri="{FF2B5EF4-FFF2-40B4-BE49-F238E27FC236}">
                <a16:creationId xmlns:a16="http://schemas.microsoft.com/office/drawing/2014/main" id="{879A26B8-6C4E-452B-ADD3-ED324A7AB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6" name="Rectangle 4105">
            <a:extLst>
              <a:ext uri="{FF2B5EF4-FFF2-40B4-BE49-F238E27FC236}">
                <a16:creationId xmlns:a16="http://schemas.microsoft.com/office/drawing/2014/main" id="{9B4167E1-E2B0-4192-8DA2-6967DDFF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377" y="614407"/>
            <a:ext cx="5609967" cy="56117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099" name="TextBox 1">
            <a:extLst>
              <a:ext uri="{FF2B5EF4-FFF2-40B4-BE49-F238E27FC236}">
                <a16:creationId xmlns:a16="http://schemas.microsoft.com/office/drawing/2014/main" id="{7B9375D5-0CE1-BE8E-50E8-268D86CCE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21" y="960723"/>
            <a:ext cx="4968489" cy="67620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fontAlgn="auto">
              <a:spcBef>
                <a:spcPct val="0"/>
              </a:spcBef>
              <a:spcAft>
                <a:spcPts val="600"/>
              </a:spcAft>
              <a:buClrTx/>
              <a:buSzTx/>
              <a:buNone/>
              <a:tabLst/>
              <a:defRPr/>
            </a:pPr>
            <a:r>
              <a:rPr kumimoji="0" lang="en-US" altLang="en-US" sz="2800" b="1" i="0" u="none" strike="noStrike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HHS Counseling Department</a:t>
            </a:r>
            <a:endParaRPr lang="en-US" altLang="en-US" sz="2800" b="1" i="0" u="none" strike="noStrike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108" name="Rectangle 4107">
            <a:extLst>
              <a:ext uri="{FF2B5EF4-FFF2-40B4-BE49-F238E27FC236}">
                <a16:creationId xmlns:a16="http://schemas.microsoft.com/office/drawing/2014/main" id="{D03E4FEE-2E6A-44AB-B6BA-C1AD0CD6D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560581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110" name="Rectangle 4109">
            <a:extLst>
              <a:ext uri="{FF2B5EF4-FFF2-40B4-BE49-F238E27FC236}">
                <a16:creationId xmlns:a16="http://schemas.microsoft.com/office/drawing/2014/main" id="{0817EB59-13B3-43DA-9B91-A7CC174A6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4318" y="457200"/>
            <a:ext cx="5600007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877811D-8395-8E9A-88FF-086FD8737BB7}"/>
              </a:ext>
            </a:extLst>
          </p:cNvPr>
          <p:cNvSpPr txBox="1"/>
          <p:nvPr/>
        </p:nvSpPr>
        <p:spPr>
          <a:xfrm>
            <a:off x="542249" y="1974381"/>
            <a:ext cx="5497017" cy="3650344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Mrs. Howard-Murphy 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(A-G)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 324-2227</a:t>
            </a:r>
            <a:endParaRPr lang="en-US">
              <a:latin typeface="Calibri"/>
              <a:ea typeface="Calibri"/>
              <a:cs typeface="Calibri"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Mrs. Bermingham 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(H-N) 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324-2224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Mr. Michaud 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</a:t>
            </a:r>
            <a:r>
              <a:rPr lang="en-US" b="1">
                <a:latin typeface="Calibri"/>
                <a:ea typeface="Calibri"/>
                <a:cs typeface="Calibri"/>
              </a:rPr>
              <a:t>O-Z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) 324-2223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Miss Terri (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Social Services Coordinator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) 324-2218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Mr. Troyer 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(Career Resource) 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324-2225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</a:pP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Corena VanDaele </a:t>
            </a:r>
            <a:r>
              <a:rPr lang="en-US" sz="2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(Office Manager) </a:t>
            </a:r>
            <a:r>
              <a:rPr lang="en-US" sz="2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324-2221</a:t>
            </a: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</a:pP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B0F609-ED0C-A434-6DC1-22DF6F567A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46" y="613483"/>
            <a:ext cx="5389352" cy="54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182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BC6E4-C6EC-154A-093A-D7C1827AE9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EAC6-C48B-78C0-90C3-F4082AE5B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321" y="2375957"/>
            <a:ext cx="10685613" cy="3918814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altLang="en-US" sz="4000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Linden Howard-Murphy</a:t>
            </a:r>
            <a:br>
              <a:rPr lang="en-US" altLang="en-US" sz="4000">
                <a:latin typeface="Calibri"/>
                <a:ea typeface="Calibri"/>
                <a:cs typeface="Calibri"/>
              </a:rPr>
            </a:br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Counselor: A-G</a:t>
            </a:r>
            <a:br>
              <a:rPr lang="en-US" sz="4000">
                <a:latin typeface="Calibri"/>
                <a:ea typeface="Calibri"/>
                <a:cs typeface="Calibri"/>
              </a:rPr>
            </a:br>
            <a:br>
              <a:rPr lang="en-US" sz="4000" b="1">
                <a:latin typeface="Calibri"/>
                <a:ea typeface="Calibri"/>
                <a:cs typeface="Calibri"/>
              </a:rPr>
            </a:br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(406) 324-2227</a:t>
            </a:r>
            <a:br>
              <a:rPr lang="en-US" sz="4000">
                <a:latin typeface="Gill Sans MT"/>
              </a:rPr>
            </a:br>
            <a:br>
              <a:rPr lang="en-US" sz="3600">
                <a:latin typeface="Gill Sans MT"/>
              </a:rPr>
            </a:br>
            <a:r>
              <a:rPr lang="en-US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lhowardmurphy@helenaschools.org</a:t>
            </a:r>
          </a:p>
          <a:p>
            <a:pPr>
              <a:spcBef>
                <a:spcPts val="0"/>
              </a:spcBef>
            </a:pPr>
            <a:br>
              <a:rPr lang="en-US" altLang="en-US" sz="4000">
                <a:latin typeface="Gill Sans MT"/>
              </a:rPr>
            </a:br>
            <a:r>
              <a:rPr lang="en-US" altLang="en-US" sz="4000">
                <a:solidFill>
                  <a:schemeClr val="tx1"/>
                </a:solidFill>
                <a:latin typeface="Garamond"/>
              </a:rPr>
              <a:t> </a:t>
            </a:r>
            <a:br>
              <a:rPr lang="en-US" altLang="en-US" sz="4000">
                <a:latin typeface="Garamond" panose="02020404030301010803" pitchFamily="18" charset="0"/>
              </a:rPr>
            </a:br>
            <a:endParaRPr lang="en-US" sz="2800" kern="1200">
              <a:solidFill>
                <a:schemeClr val="tx2"/>
              </a:solidFill>
              <a:latin typeface="+mj-lt"/>
              <a:ea typeface="Calibri Light"/>
              <a:cs typeface="Calibri Light"/>
            </a:endParaRPr>
          </a:p>
        </p:txBody>
      </p:sp>
      <p:pic>
        <p:nvPicPr>
          <p:cNvPr id="4" name="Picture 3" descr="A logo of a tiger&#10;&#10;AI-generated content may be incorrect.">
            <a:extLst>
              <a:ext uri="{FF2B5EF4-FFF2-40B4-BE49-F238E27FC236}">
                <a16:creationId xmlns:a16="http://schemas.microsoft.com/office/drawing/2014/main" id="{7C8AB70D-0B04-8B6F-4039-B49817260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6" y="1866164"/>
            <a:ext cx="4032250" cy="410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76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00000"/>
            </a:gs>
            <a:gs pos="100000">
              <a:schemeClr val="bg2">
                <a:lumMod val="9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logo of a tiger&#10;&#10;AI-generated content may be incorrect.">
            <a:extLst>
              <a:ext uri="{FF2B5EF4-FFF2-40B4-BE49-F238E27FC236}">
                <a16:creationId xmlns:a16="http://schemas.microsoft.com/office/drawing/2014/main" id="{00311A56-CCB1-9723-95F0-1D0AFFEC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655" y="223438"/>
            <a:ext cx="6858000" cy="685800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E74849-346B-471E-9E02-23BBF80E8A1C}"/>
              </a:ext>
            </a:extLst>
          </p:cNvPr>
          <p:cNvSpPr txBox="1"/>
          <p:nvPr/>
        </p:nvSpPr>
        <p:spPr>
          <a:xfrm>
            <a:off x="219456" y="-132351"/>
            <a:ext cx="4708123" cy="1938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4000" b="1" i="1">
                <a:solidFill>
                  <a:schemeClr val="bg1"/>
                </a:solidFill>
                <a:latin typeface="Arial Black"/>
              </a:rPr>
              <a:t>Postsecondary</a:t>
            </a: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Options</a:t>
            </a:r>
            <a:r>
              <a:rPr lang="en-US" sz="4000" b="1" i="1">
                <a:solidFill>
                  <a:schemeClr val="bg1"/>
                </a:solidFill>
                <a:latin typeface="Arial Black"/>
              </a:rPr>
              <a:t>…</a:t>
            </a:r>
            <a:endParaRPr lang="en-US" sz="4000" b="1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Black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(</a:t>
            </a:r>
            <a:r>
              <a:rPr lang="en-US" sz="1600" b="1" i="1">
                <a:solidFill>
                  <a:prstClr val="black"/>
                </a:solidFill>
                <a:latin typeface="Arial Black"/>
              </a:rPr>
              <a:t>Graduation</a:t>
            </a: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 is the start, not the finish!</a:t>
            </a:r>
            <a:r>
              <a:rPr lang="en-US" sz="1600" b="1" i="1">
                <a:solidFill>
                  <a:prstClr val="black"/>
                </a:solidFill>
                <a:latin typeface="Arial Black"/>
              </a:rPr>
              <a:t>)</a:t>
            </a:r>
            <a:endParaRPr kumimoji="0" lang="en-US" sz="40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lack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5E4B73-2450-CB6A-2EDD-5D76A7883CF5}"/>
              </a:ext>
            </a:extLst>
          </p:cNvPr>
          <p:cNvSpPr txBox="1"/>
          <p:nvPr/>
        </p:nvSpPr>
        <p:spPr>
          <a:xfrm>
            <a:off x="215254" y="1530336"/>
            <a:ext cx="4701116" cy="532453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914400">
              <a:defRPr/>
            </a:pPr>
            <a:r>
              <a:rPr lang="en-US" sz="2000" b="1">
                <a:solidFill>
                  <a:prstClr val="black"/>
                </a:solidFill>
                <a:latin typeface="Calibri" panose="020F0502020204030204"/>
                <a:cs typeface="Arial"/>
              </a:rPr>
              <a:t>4-Year College</a:t>
            </a:r>
            <a:endParaRPr lang="en-US">
              <a:solidFill>
                <a:prstClr val="black"/>
              </a:solidFill>
              <a:latin typeface="Calibri" panose="020F0502020204030204"/>
              <a:cs typeface="Calibri" panose="020F0502020204030204"/>
            </a:endParaRPr>
          </a:p>
          <a:p>
            <a:pPr marL="342900" indent="-342900" defTabSz="914400">
              <a:buFont typeface="Arial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Calibri"/>
                <a:cs typeface="Arial"/>
              </a:rPr>
              <a:t>Bachelor's Degree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Wide career opportunities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Scholarships &amp; financial aid available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Many schools now **test-optional**​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Two-Year College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Associate’s degree (2 years)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indent="-228600" defTabSz="914400">
              <a:buFont typeface="Arial"/>
              <a:buChar char="•"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Lower tuition, transfer pathways</a:t>
            </a:r>
            <a:r>
              <a:rPr lang="en-US" sz="2000">
                <a:solidFill>
                  <a:prstClr val="black"/>
                </a:solidFill>
                <a:latin typeface="Calibri" panose="020F0502020204030204"/>
                <a:cs typeface="Arial"/>
              </a:rPr>
              <a:t> 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to 4-year colleges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Career-focused certificates​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Technical/Trade School ​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6 months–2 years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Career-specific training (healthcare, IT, mechanics, cosmetology, etc.) 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2000">
                <a:solidFill>
                  <a:prstClr val="black"/>
                </a:solidFill>
                <a:latin typeface="Calibri" panose="020F0502020204030204"/>
                <a:cs typeface="Arial"/>
              </a:rPr>
              <a:t> 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High job placement rates​</a:t>
            </a:r>
            <a:endParaRPr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Arial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DA27BE-C6CE-E80D-A518-4E253C377E76}"/>
              </a:ext>
            </a:extLst>
          </p:cNvPr>
          <p:cNvSpPr txBox="1"/>
          <p:nvPr/>
        </p:nvSpPr>
        <p:spPr>
          <a:xfrm>
            <a:off x="7812395" y="-141208"/>
            <a:ext cx="4629379" cy="71404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defTabSz="914400">
              <a:buFont typeface="Arial,Sans-Serif"/>
              <a:buChar char="•"/>
              <a:defRPr/>
            </a:pPr>
            <a:endParaRPr lang="en-US">
              <a:solidFill>
                <a:prstClr val="black"/>
              </a:solidFill>
              <a:ea typeface="Calibri"/>
              <a:cs typeface="Arial"/>
            </a:endParaRPr>
          </a:p>
          <a:p>
            <a:pPr lvl="0" defTabSz="914400">
              <a:defRPr/>
            </a:pPr>
            <a:r>
              <a:rPr lang="en-US" sz="2000" b="1">
                <a:solidFill>
                  <a:prstClr val="black"/>
                </a:solidFill>
                <a:ea typeface="Calibri"/>
                <a:cs typeface="Calibri"/>
              </a:rPr>
              <a:t>Apprenticeships</a:t>
            </a:r>
            <a:r>
              <a:rPr lang="en-US" sz="2000">
                <a:solidFill>
                  <a:prstClr val="black"/>
                </a:solidFill>
                <a:ea typeface="Calibri"/>
                <a:cs typeface="Calibri"/>
              </a:rPr>
              <a:t> </a:t>
            </a:r>
          </a:p>
          <a:p>
            <a:pPr marL="228600" lvl="0" indent="-228600" defTabSz="914400">
              <a:buFont typeface="Arial,Sans-Serif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Calibri"/>
                <a:cs typeface="Calibri"/>
              </a:rPr>
              <a:t> “Earn while you learn”  </a:t>
            </a:r>
          </a:p>
          <a:p>
            <a:pPr marL="228600" lvl="0" indent="-228600" defTabSz="914400">
              <a:buFont typeface="Arial,Sans-Serif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Calibri"/>
                <a:cs typeface="Calibri"/>
              </a:rPr>
              <a:t>Paid, hands-on training  </a:t>
            </a:r>
          </a:p>
          <a:p>
            <a:pPr marL="228600" lvl="0" indent="-228600" defTabSz="914400">
              <a:buFont typeface="Arial,Sans-Serif"/>
              <a:buChar char="•"/>
              <a:defRPr/>
            </a:pPr>
            <a:r>
              <a:rPr lang="en-US" sz="2000">
                <a:solidFill>
                  <a:prstClr val="black"/>
                </a:solidFill>
                <a:ea typeface="Calibri"/>
                <a:cs typeface="Calibri"/>
              </a:rPr>
              <a:t> Path to skilled trades careers (electrician, plumber, carpenter, etc.)</a:t>
            </a:r>
          </a:p>
          <a:p>
            <a:pPr lvl="0" defTabSz="914400">
              <a:defRPr/>
            </a:pPr>
            <a:endParaRPr lang="en-US" sz="200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US Military​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ASVAB placement test 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Career training &amp; leadership</a:t>
            </a:r>
            <a:r>
              <a:rPr lang="en-US" sz="2000">
                <a:solidFill>
                  <a:prstClr val="black"/>
                </a:solidFill>
                <a:latin typeface="Calibri" panose="020F0502020204030204"/>
                <a:cs typeface="Arial"/>
              </a:rPr>
              <a:t> development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 Tuition assistance &amp; GI Bill benefits​​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Workforce/On-the-Job Training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Immediate employment 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 Employer-provided training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 Opportunity to build work experience​​</a:t>
            </a:r>
            <a:endParaRPr lang="en-US" sz="2000">
              <a:solidFill>
                <a:prstClr val="black"/>
              </a:solidFill>
              <a:latin typeface="Calibri" panose="020F0502020204030204"/>
              <a:ea typeface="Calibri"/>
              <a:cs typeface="Arial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Gap Year​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Time for travel, work, volunteering, or personal development 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,Sans-Serif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</a:rPr>
              <a:t> Explore interests before further education or career ​​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5865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7B994-C9F6-982C-153E-866FE532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>
                <a:latin typeface="Calibri"/>
                <a:ea typeface="Calibri"/>
                <a:cs typeface="Calibri"/>
              </a:rPr>
              <a:t>Class of 2025 </a:t>
            </a:r>
            <a:r>
              <a:rPr lang="en-US" sz="4000" b="1" cap="none">
                <a:latin typeface="Calibri"/>
                <a:ea typeface="Calibri"/>
                <a:cs typeface="Calibri"/>
              </a:rPr>
              <a:t>End Of Year Survey</a:t>
            </a:r>
            <a:endParaRPr lang="en-US" sz="4000" b="1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F1D596-0587-35D1-EBF1-7D81E0171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559" y="4324855"/>
            <a:ext cx="7178812" cy="2431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2B07C8A-A63A-CD76-331F-1AE6B8E35080}"/>
              </a:ext>
            </a:extLst>
          </p:cNvPr>
          <p:cNvSpPr txBox="1"/>
          <p:nvPr/>
        </p:nvSpPr>
        <p:spPr>
          <a:xfrm>
            <a:off x="8795657" y="2062697"/>
            <a:ext cx="3287487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>
                <a:latin typeface="Calibri"/>
                <a:ea typeface="Calibri"/>
                <a:cs typeface="Calibri"/>
              </a:rPr>
              <a:t>The class of 2025 continued the increasing trend of more students starting at 2- year schools. The majority who attend 4-year schools, chose to stay in Montana.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 Students are being more aware of debt and costs of attendance when making decisions.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63B839C-5869-9E63-90C1-2334D7B57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03" y="2009956"/>
            <a:ext cx="8449854" cy="231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4272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B4465-61EA-46D5-9185-A54A680B1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26" y="326166"/>
            <a:ext cx="11268256" cy="1566430"/>
          </a:xfrm>
        </p:spPr>
        <p:txBody>
          <a:bodyPr>
            <a:normAutofit/>
          </a:bodyPr>
          <a:lstStyle/>
          <a:p>
            <a:r>
              <a:rPr lang="en-US" sz="4000" b="1">
                <a:latin typeface="Calibri"/>
                <a:ea typeface="Calibri"/>
                <a:cs typeface="Calibri"/>
              </a:rPr>
              <a:t>ACT &amp; SAT Placement Information: </a:t>
            </a:r>
            <a:br>
              <a:rPr lang="en-US" sz="4000" b="1">
                <a:latin typeface="Calibri"/>
                <a:ea typeface="Calibri"/>
                <a:cs typeface="Calibri"/>
              </a:rPr>
            </a:br>
            <a:endParaRPr lang="en-US" sz="2000" b="1">
              <a:latin typeface="Calibri"/>
              <a:ea typeface="Calibri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149937-E8EE-409D-9B43-9A7F2F05E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33557" y="5237134"/>
            <a:ext cx="6635000" cy="13681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i="1" u="sng">
                <a:latin typeface="Calibri"/>
                <a:ea typeface="Calibri"/>
                <a:cs typeface="Calibri"/>
              </a:rPr>
              <a:t>Math and Writing Placement:</a:t>
            </a:r>
            <a:r>
              <a:rPr lang="en-US" sz="2000">
                <a:latin typeface="Calibri"/>
                <a:ea typeface="Calibri"/>
                <a:cs typeface="Calibri"/>
              </a:rPr>
              <a:t> (for college course placement)</a:t>
            </a:r>
            <a:endParaRPr lang="en-US" sz="2000" b="1" i="1" u="sng">
              <a:latin typeface="Calibri"/>
              <a:ea typeface="Calibri"/>
              <a:cs typeface="Calibri"/>
            </a:endParaRPr>
          </a:p>
          <a:p>
            <a:pPr marL="305435" indent="-305435"/>
            <a:r>
              <a:rPr lang="en-US" sz="2000">
                <a:latin typeface="Calibri"/>
                <a:ea typeface="Calibri"/>
                <a:cs typeface="Calibri"/>
              </a:rPr>
              <a:t>ACT 22 or SAT 27.5 Math subtest</a:t>
            </a:r>
          </a:p>
          <a:p>
            <a:pPr marL="305435" indent="-305435"/>
            <a:r>
              <a:rPr lang="en-US" sz="2000">
                <a:latin typeface="Calibri"/>
                <a:ea typeface="Calibri"/>
                <a:cs typeface="Calibri"/>
              </a:rPr>
              <a:t>ACT writing test 7  or ELA 18; SAT 25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67BB1F-383E-442F-8D4B-F639E7BD6E31}"/>
              </a:ext>
            </a:extLst>
          </p:cNvPr>
          <p:cNvSpPr txBox="1"/>
          <p:nvPr/>
        </p:nvSpPr>
        <p:spPr>
          <a:xfrm>
            <a:off x="360218" y="1464046"/>
            <a:ext cx="11471564" cy="50475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80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ACT/SAT are college admission exams for 4-year institutions </a:t>
            </a:r>
          </a:p>
          <a:p>
            <a:endParaRPr lang="en-US" sz="280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Since the pandemic,  ACT/SAT scores have become optional at many universities around the country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latin typeface="Calibri"/>
                <a:ea typeface="Calibri"/>
                <a:cs typeface="Calibri"/>
              </a:rPr>
              <a:t>However, consideration for merit-based scholarships </a:t>
            </a:r>
            <a:r>
              <a:rPr lang="en-US" sz="2800" b="1" i="1" u="sng">
                <a:latin typeface="Calibri"/>
                <a:ea typeface="Calibri"/>
                <a:cs typeface="Calibri"/>
              </a:rPr>
              <a:t>MAY</a:t>
            </a:r>
            <a:r>
              <a:rPr lang="en-US" sz="2800">
                <a:latin typeface="Calibri"/>
                <a:ea typeface="Calibri"/>
                <a:cs typeface="Calibri"/>
              </a:rPr>
              <a:t> require ACT or SAT scores. (Montana University Honors Scholarship).</a:t>
            </a:r>
            <a:endParaRPr lang="en-US">
              <a:latin typeface="Calibri"/>
              <a:ea typeface="Calibri"/>
              <a:cs typeface="Calibri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46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F5F7-0690-57BD-FF0F-D0F428D4B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84450-1B85-FC9C-E37A-452270D2B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D644F-F2DA-4F1E-3422-C7F963A5A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3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338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069E2-5451-7204-3142-6BBD11850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>
                <a:latin typeface="Calibri"/>
                <a:ea typeface="Calibri"/>
                <a:cs typeface="Calibri"/>
              </a:rPr>
              <a:t>ACT Prep for a retake</a:t>
            </a:r>
            <a:r>
              <a:rPr lang="en-US" b="1">
                <a:latin typeface="Calibri"/>
                <a:ea typeface="Calibri"/>
                <a:cs typeface="Calibri"/>
              </a:rPr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D58DC-3A93-59E6-06A4-69DA45C587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957514"/>
          </a:xfrm>
        </p:spPr>
        <p:txBody>
          <a:bodyPr/>
          <a:lstStyle/>
          <a:p>
            <a:pPr marL="0" indent="0">
              <a:buNone/>
            </a:pPr>
            <a:r>
              <a:rPr lang="en-US" sz="2200">
                <a:latin typeface="Calibri"/>
                <a:ea typeface="Calibri"/>
                <a:cs typeface="Calibri"/>
              </a:rPr>
              <a:t>**</a:t>
            </a:r>
            <a:r>
              <a:rPr lang="en-US" sz="2200" b="1">
                <a:latin typeface="Calibri"/>
                <a:ea typeface="Calibri"/>
                <a:cs typeface="Calibri"/>
              </a:rPr>
              <a:t>ACT Exam Prep</a:t>
            </a:r>
            <a:r>
              <a:rPr lang="en-US" sz="2200">
                <a:latin typeface="Calibri"/>
                <a:ea typeface="Calibri"/>
                <a:cs typeface="Calibri"/>
              </a:rPr>
              <a:t>- Sylvan Learning Center is offering an ACT Prep course for students who want to improve scores and retake the ACT in December.</a:t>
            </a:r>
          </a:p>
          <a:p>
            <a:pPr marL="0" indent="0">
              <a:buNone/>
            </a:pPr>
            <a:r>
              <a:rPr lang="en-US" sz="2200">
                <a:latin typeface="Calibri"/>
                <a:ea typeface="Calibri"/>
                <a:cs typeface="Calibri"/>
              </a:rPr>
              <a:t>The ACT Prep course will give students a full year access to SylvanPrep.com when they enroll in the in-center instructional sessions. The course includes two manuals (Verbal skills and Math/Science) as well as 4 practice tests which can be completed during the in-center prep (2 practice tests) and the others at the student’s convenience.  </a:t>
            </a:r>
          </a:p>
          <a:p>
            <a:pPr marL="305435" indent="-305435">
              <a:buFont typeface="Arial" panose="05020102010507070707" pitchFamily="18" charset="2"/>
              <a:buChar char="•"/>
            </a:pPr>
            <a:r>
              <a:rPr lang="en-US" sz="2200">
                <a:latin typeface="Calibri"/>
                <a:ea typeface="Calibri"/>
                <a:cs typeface="Calibri"/>
              </a:rPr>
              <a:t>ACT Prep beings on Thursday, September 18</a:t>
            </a:r>
            <a:r>
              <a:rPr lang="en-US" sz="2200" baseline="30000">
                <a:latin typeface="Calibri"/>
                <a:ea typeface="Calibri"/>
                <a:cs typeface="Calibri"/>
              </a:rPr>
              <a:t>th</a:t>
            </a:r>
            <a:r>
              <a:rPr lang="en-US" sz="2200">
                <a:latin typeface="Calibri"/>
                <a:ea typeface="Calibri"/>
                <a:cs typeface="Calibri"/>
              </a:rPr>
              <a:t> 4:30-6:30 and Tuesday, September 23</a:t>
            </a:r>
            <a:r>
              <a:rPr lang="en-US" sz="2200" baseline="30000">
                <a:latin typeface="Calibri"/>
                <a:ea typeface="Calibri"/>
                <a:cs typeface="Calibri"/>
              </a:rPr>
              <a:t>rd</a:t>
            </a:r>
            <a:r>
              <a:rPr lang="en-US" sz="2200">
                <a:latin typeface="Calibri"/>
                <a:ea typeface="Calibri"/>
                <a:cs typeface="Calibri"/>
              </a:rPr>
              <a:t> 4:30-6:30. </a:t>
            </a:r>
          </a:p>
          <a:p>
            <a:pPr marL="305435" indent="-305435">
              <a:buFont typeface="Arial" panose="05020102010507070707" pitchFamily="18" charset="2"/>
              <a:buChar char="•"/>
            </a:pPr>
            <a:r>
              <a:rPr lang="en-US" sz="2200">
                <a:latin typeface="Calibri"/>
                <a:ea typeface="Calibri"/>
                <a:cs typeface="Calibri"/>
              </a:rPr>
              <a:t>Contact/registration: Char Kautzman (406)443-9205</a:t>
            </a:r>
          </a:p>
          <a:p>
            <a:pPr>
              <a:buFont typeface="Arial" panose="05020102010507070707" pitchFamily="18" charset="2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79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4AD739A4-232F-43C9-8ECA-338FB1EFC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7" r="14372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A4D69A-BAED-4F4C-80C1-E70F41EB4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1004" y="-337240"/>
            <a:ext cx="5178551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i="1"/>
              <a:t>Looking out-of-state?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304604-5828-42D4-9CCA-288F06B26146}"/>
              </a:ext>
            </a:extLst>
          </p:cNvPr>
          <p:cNvSpPr txBox="1"/>
          <p:nvPr/>
        </p:nvSpPr>
        <p:spPr>
          <a:xfrm>
            <a:off x="7760072" y="926566"/>
            <a:ext cx="4428879" cy="5712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Tools to consider: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lang="en-US" sz="2400" b="1" i="1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WUE (Western Undergraduate Exchange Program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</a:rPr>
              <a:t>: 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Student pays 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</a:rPr>
              <a:t>no more than 150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of in-state tuition. </a:t>
            </a:r>
            <a:endParaRPr lang="en-US" sz="24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  <a:defRPr/>
            </a:pPr>
            <a:endParaRPr lang="en-US" sz="2400" b="1" i="1">
              <a:solidFill>
                <a:prstClr val="black"/>
              </a:solidFill>
              <a:latin typeface="Calibri" panose="020F0502020204030204"/>
              <a:ea typeface="Calibri"/>
              <a:cs typeface="Calibri"/>
            </a:endParaRP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Questbridge</a:t>
            </a:r>
            <a:r>
              <a:rPr lang="en-US" sz="2400" b="1" i="1">
                <a:latin typeface="Calibri" panose="020F0502020204030204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</a:rPr>
              <a:t>High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achieving, low-income students; 4 year full-tuition to a partner school). Income threshold, less than $65,000. 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</a:rPr>
              <a:t>National College Match application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due by </a:t>
            </a:r>
            <a:r>
              <a:rPr lang="en-US" sz="2400" b="1" i="1">
                <a:solidFill>
                  <a:prstClr val="black"/>
                </a:solidFill>
                <a:latin typeface="Calibri" panose="020F0502020204030204"/>
              </a:rPr>
              <a:t>10/1/2026</a:t>
            </a:r>
            <a:r>
              <a:rPr kumimoji="0" lang="en-US" sz="24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lang="en-US" sz="20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338299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26F44-5F66-0B6D-FFCD-01EF50D30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tiger&#10;&#10;AI-generated content may be incorrect.">
            <a:extLst>
              <a:ext uri="{FF2B5EF4-FFF2-40B4-BE49-F238E27FC236}">
                <a16:creationId xmlns:a16="http://schemas.microsoft.com/office/drawing/2014/main" id="{A768B1BE-907C-1997-8703-2FED2C8F8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6" y="1866164"/>
            <a:ext cx="4032250" cy="41063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5E3D8F4-F00C-0AA4-2743-8F27C0E6089F}"/>
              </a:ext>
            </a:extLst>
          </p:cNvPr>
          <p:cNvSpPr txBox="1"/>
          <p:nvPr/>
        </p:nvSpPr>
        <p:spPr>
          <a:xfrm>
            <a:off x="3864256" y="2391833"/>
            <a:ext cx="7922869" cy="35913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CRISTIN BERMINGHAM</a:t>
            </a:r>
            <a:endParaRPr lang="en-US"/>
          </a:p>
          <a:p>
            <a:pPr algn="ctr"/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COUNSELOR: H-N</a:t>
            </a:r>
          </a:p>
          <a:p>
            <a:pPr algn="ctr"/>
            <a:endParaRPr lang="en-US" sz="400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(406) 324-2224</a:t>
            </a:r>
          </a:p>
          <a:p>
            <a:endParaRPr lang="en-US" sz="3200">
              <a:solidFill>
                <a:schemeClr val="tx2"/>
              </a:solidFill>
            </a:endParaRPr>
          </a:p>
          <a:p>
            <a:r>
              <a:rPr lang="en-US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CBERMINGHAM@HELENASCHOOLS.ORG</a:t>
            </a:r>
          </a:p>
        </p:txBody>
      </p:sp>
    </p:spTree>
    <p:extLst>
      <p:ext uri="{BB962C8B-B14F-4D97-AF65-F5344CB8AC3E}">
        <p14:creationId xmlns:p14="http://schemas.microsoft.com/office/powerpoint/2010/main" val="3717446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BABB1FB7-EABE-467D-A9BC-72474F38BF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22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ln>
            <a:solidFill>
              <a:srgbClr val="4472C4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05478B-3296-4CB1-8354-A495D85E6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086" y="143277"/>
            <a:ext cx="6194385" cy="911638"/>
          </a:xfrm>
        </p:spPr>
        <p:txBody>
          <a:bodyPr>
            <a:normAutofit/>
          </a:bodyPr>
          <a:lstStyle/>
          <a:p>
            <a:r>
              <a:rPr lang="en-US" b="1">
                <a:latin typeface="Calibri"/>
                <a:ea typeface="Calibri"/>
                <a:cs typeface="Calibri"/>
              </a:rPr>
              <a:t>Advanced Placement (AP)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F08A0-755F-452A-9161-020229843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0" y="957881"/>
            <a:ext cx="10922000" cy="575744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>
                <a:latin typeface="Calibri"/>
                <a:ea typeface="Calibri"/>
                <a:cs typeface="Calibri"/>
              </a:rPr>
              <a:t>AP exams offer the opportunity to earn college credit </a:t>
            </a:r>
          </a:p>
          <a:p>
            <a:r>
              <a:rPr lang="en-US" sz="3200">
                <a:latin typeface="Calibri"/>
                <a:ea typeface="Calibri"/>
                <a:cs typeface="Calibri"/>
              </a:rPr>
              <a:t>Students take the optional AP Exam in May </a:t>
            </a:r>
          </a:p>
          <a:p>
            <a:r>
              <a:rPr lang="en-US" sz="3200">
                <a:latin typeface="Calibri"/>
                <a:ea typeface="Calibri"/>
                <a:cs typeface="Calibri"/>
              </a:rPr>
              <a:t>Instructions on how to register/pay for an AP exam have been in the Bengal Happenings</a:t>
            </a:r>
          </a:p>
          <a:p>
            <a:pPr lvl="1"/>
            <a:r>
              <a:rPr lang="en-US" sz="2800">
                <a:latin typeface="Calibri"/>
                <a:ea typeface="Calibri"/>
                <a:cs typeface="Calibri"/>
              </a:rPr>
              <a:t>AP teachers give students their AP join codes</a:t>
            </a:r>
          </a:p>
          <a:p>
            <a:pPr lvl="1"/>
            <a:r>
              <a:rPr lang="en-US" sz="2800">
                <a:latin typeface="Calibri"/>
                <a:ea typeface="Calibri"/>
                <a:cs typeface="Calibri"/>
              </a:rPr>
              <a:t>Students log into their College Board AP account to join </a:t>
            </a:r>
          </a:p>
          <a:p>
            <a:pPr lvl="1"/>
            <a:r>
              <a:rPr lang="en-US" sz="2800">
                <a:latin typeface="Calibri"/>
                <a:ea typeface="Calibri"/>
                <a:cs typeface="Calibri"/>
              </a:rPr>
              <a:t>Payment of $40 per exam is made in </a:t>
            </a:r>
            <a:r>
              <a:rPr lang="en-US" sz="2800" err="1">
                <a:latin typeface="Calibri"/>
                <a:ea typeface="Calibri"/>
                <a:cs typeface="Calibri"/>
              </a:rPr>
              <a:t>Revtrak</a:t>
            </a:r>
            <a:r>
              <a:rPr lang="en-US" sz="2800">
                <a:latin typeface="Calibri"/>
                <a:ea typeface="Calibri"/>
                <a:cs typeface="Calibri"/>
              </a:rPr>
              <a:t> by Nov. 14th. ($40 late registration or drop fee beginning Nov. 15th date)</a:t>
            </a:r>
          </a:p>
          <a:p>
            <a:pPr lvl="1"/>
            <a:r>
              <a:rPr lang="en-US" sz="2800">
                <a:latin typeface="Calibri"/>
                <a:ea typeface="Calibri"/>
                <a:cs typeface="Calibri"/>
              </a:rPr>
              <a:t>Prefer to have student seat secured by October 1, 2026</a:t>
            </a:r>
          </a:p>
          <a:p>
            <a:r>
              <a:rPr lang="en-US" sz="3200">
                <a:latin typeface="Calibri"/>
                <a:ea typeface="Calibri"/>
                <a:cs typeface="Calibri"/>
              </a:rPr>
              <a:t>Exams take place between May 3-14, 2027. 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If there is a conflict with the exam date, contact AP Coordinator.</a:t>
            </a:r>
          </a:p>
          <a:p>
            <a:pPr lvl="1"/>
            <a:r>
              <a:rPr lang="en-US">
                <a:latin typeface="Calibri"/>
                <a:ea typeface="Calibri"/>
                <a:cs typeface="Calibri"/>
              </a:rPr>
              <a:t>Doctor's note required for exams missed on testing day</a:t>
            </a:r>
          </a:p>
        </p:txBody>
      </p:sp>
    </p:spTree>
    <p:extLst>
      <p:ext uri="{BB962C8B-B14F-4D97-AF65-F5344CB8AC3E}">
        <p14:creationId xmlns:p14="http://schemas.microsoft.com/office/powerpoint/2010/main" val="1428014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5CF3-DC3F-5C61-59BF-A5F61F50D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20" y="-2104"/>
            <a:ext cx="6418470" cy="923474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AP Course Transfer Credits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24788-90A0-5B29-9025-464D912973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287" y="910327"/>
            <a:ext cx="11624272" cy="5786786"/>
          </a:xfr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>
                <a:solidFill>
                  <a:srgbClr val="DADADA"/>
                </a:solidFill>
                <a:latin typeface="Calibri Light"/>
                <a:cs typeface="Calibri Light"/>
              </a:rPr>
              <a:t>Each college and university has its own policies regarding AP credits and placement. College Board offers a tool to </a:t>
            </a:r>
            <a:r>
              <a:rPr lang="en-US" sz="3300">
                <a:latin typeface="Calibri"/>
                <a:ea typeface="Calibri"/>
                <a:cs typeface="Calibri"/>
              </a:rPr>
              <a:t>Find out how each college will count AP credits, and the exam score needed</a:t>
            </a:r>
            <a:r>
              <a:rPr lang="en-US" sz="2400">
                <a:latin typeface="Calibri"/>
                <a:ea typeface="Calibri"/>
                <a:cs typeface="Calibri"/>
              </a:rPr>
              <a:t>. </a:t>
            </a:r>
            <a:endParaRPr lang="en-US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Visit: https://apstudents.collegeboard.org/getting-credit-placement/search-policies</a:t>
            </a:r>
          </a:p>
          <a:p>
            <a:pPr marL="0" indent="0">
              <a:buNone/>
            </a:pPr>
            <a:endParaRPr lang="en-US" sz="2400" u="sng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u="sng">
                <a:latin typeface="Calibri"/>
                <a:ea typeface="Calibri"/>
                <a:cs typeface="Calibri"/>
              </a:rPr>
              <a:t>An example:</a:t>
            </a:r>
            <a:endParaRPr lang="en-US" sz="24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Montana State   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  AP English Language- Score needed 4, Writing 101 (3 credits)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  AP English Literature- Score needed 3, Lit 110 (3 credits)</a:t>
            </a:r>
          </a:p>
          <a:p>
            <a:pPr marL="0" indent="0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University of Montana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  AP English Language- Score needed 3, Writing 101 (6 credits)</a:t>
            </a:r>
          </a:p>
          <a:p>
            <a:r>
              <a:rPr lang="en-US" sz="2400">
                <a:latin typeface="Calibri"/>
                <a:ea typeface="Calibri"/>
                <a:cs typeface="Calibri"/>
              </a:rPr>
              <a:t>  AP English Literature- Score needed 4, Lit 110 (6 credits)</a:t>
            </a:r>
          </a:p>
          <a:p>
            <a:pPr marL="0" indent="0">
              <a:buNone/>
            </a:pPr>
            <a:endParaRPr lang="en-US" sz="21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1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**To get credit/placement for AP scores, students must request an official AP score report using their College Board account. </a:t>
            </a:r>
          </a:p>
          <a:p>
            <a:pPr marL="0" indent="0">
              <a:buNone/>
            </a:pPr>
            <a:r>
              <a:rPr lang="en-US">
                <a:latin typeface="Calibri"/>
                <a:ea typeface="Calibri"/>
                <a:cs typeface="Calibri"/>
              </a:rPr>
              <a:t>If taking an exam this year- deadline to request a free score report is June 20th 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A86A6BB9-7E4A-2802-4C10-72F2065B0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1266" y="2212084"/>
            <a:ext cx="4585772" cy="275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02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889C4-FA7C-51BE-81EF-83237CBB2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F42A6-E3CD-2EB4-3BB8-F7D07DE1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144" y="2269856"/>
            <a:ext cx="7531512" cy="402681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000" kern="1200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Joe Michaud</a:t>
            </a:r>
            <a:br>
              <a:rPr lang="en-US" altLang="en-US" sz="4000">
                <a:latin typeface="Calibri"/>
                <a:ea typeface="Calibri"/>
                <a:cs typeface="Calibri"/>
              </a:rPr>
            </a:br>
            <a:r>
              <a:rPr lang="en-US" altLang="en-US" sz="4000" cap="none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Counselor: O-Z</a:t>
            </a:r>
            <a:br>
              <a:rPr lang="en-US" altLang="en-US" sz="4000" cap="none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</a:br>
            <a:br>
              <a:rPr lang="en-US" altLang="en-US" sz="4000" cap="none">
                <a:latin typeface="Calibri"/>
                <a:ea typeface="Calibri"/>
                <a:cs typeface="Calibri"/>
              </a:rPr>
            </a:br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(406) 324-2223</a:t>
            </a:r>
            <a:b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</a:br>
            <a:b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</a:br>
            <a:r>
              <a:rPr lang="en-US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jmichaud@helenaschools.org</a:t>
            </a:r>
            <a:br>
              <a:rPr lang="en-US" altLang="en-US" sz="4000" cap="none">
                <a:latin typeface="Calibri"/>
                <a:ea typeface="Calibri"/>
                <a:cs typeface="Calibri"/>
              </a:rPr>
            </a:br>
            <a:br>
              <a:rPr lang="en-US" altLang="en-US" sz="4000" cap="none">
                <a:latin typeface="Calibri"/>
                <a:ea typeface="Calibri"/>
                <a:cs typeface="Calibri"/>
              </a:rPr>
            </a:br>
            <a:r>
              <a:rPr lang="en-US" altLang="en-US" sz="4000">
                <a:latin typeface="Garamond"/>
              </a:rPr>
              <a:t>7</a:t>
            </a:r>
            <a:br>
              <a:rPr lang="en-US" sz="4000" kern="1200"/>
            </a:br>
            <a:endParaRPr lang="en-US" sz="3200" kern="120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A logo of a tiger&#10;&#10;AI-generated content may be incorrect.">
            <a:extLst>
              <a:ext uri="{FF2B5EF4-FFF2-40B4-BE49-F238E27FC236}">
                <a16:creationId xmlns:a16="http://schemas.microsoft.com/office/drawing/2014/main" id="{132C47CE-C0E6-D6D3-A96D-6D558A33E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6" y="1866164"/>
            <a:ext cx="4032250" cy="410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0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FCA6D4-D4BA-4BDD-9B49-57D5258EB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154" y="731093"/>
            <a:ext cx="11029616" cy="84018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</a:rPr>
              <a:t>High School Graduation Requirements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498B24-1757-4388-AACA-C6ADAFD40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0722" y="2310045"/>
            <a:ext cx="7760580" cy="4537397"/>
          </a:xfrm>
        </p:spPr>
        <p:txBody>
          <a:bodyPr>
            <a:normAutofit fontScale="92500" lnSpcReduction="10000"/>
          </a:bodyPr>
          <a:lstStyle/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4 years of English					4 credits</a:t>
            </a:r>
            <a:r>
              <a:rPr lang="en-US" sz="1800">
                <a:latin typeface="Garamond"/>
              </a:rPr>
              <a:t>			</a:t>
            </a:r>
            <a:endParaRPr lang="en-US">
              <a:latin typeface="Calibri"/>
              <a:ea typeface="Calibri"/>
              <a:cs typeface="Calibri"/>
            </a:endParaRP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3 years of Social Studies				3 credits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 (World Studies, American Studies I, American Studies II)		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2 years of Science					2 credits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3 years of Math					         3 credits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1.5 years of Human Performance		1.5 credits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.5 year of Health					0.5 credit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1 year of Fine Arts					1 credit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1 year of Vocational (CTE)			          1 credit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Financial Literacy 					.5 credit **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**(Incorperated into AS1 and AS2 classes.)</a:t>
            </a: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 u="sng">
                <a:latin typeface="Calibri"/>
                <a:ea typeface="Calibri"/>
                <a:cs typeface="Calibri"/>
              </a:rPr>
              <a:t>Electives							7 credits</a:t>
            </a:r>
            <a:endParaRPr lang="en-US" sz="1800">
              <a:latin typeface="Calibri"/>
              <a:ea typeface="Calibri"/>
              <a:cs typeface="Calibri"/>
            </a:endParaRPr>
          </a:p>
          <a:p>
            <a:pPr marL="721995" lvl="1" indent="-305435">
              <a:lnSpc>
                <a:spcPct val="90000"/>
              </a:lnSpc>
              <a:buClr>
                <a:srgbClr val="F0A22E"/>
              </a:buClr>
              <a:buSzPct val="90000"/>
              <a:buNone/>
              <a:defRPr/>
            </a:pPr>
            <a:r>
              <a:rPr lang="en-US" sz="1800">
                <a:latin typeface="Calibri"/>
                <a:ea typeface="Calibri"/>
                <a:cs typeface="Calibri"/>
              </a:rPr>
              <a:t>Total					 		     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</a:rPr>
              <a:t>23 </a:t>
            </a:r>
            <a:r>
              <a:rPr lang="en-US" sz="1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/>
              </a:rPr>
              <a:t>credits</a:t>
            </a:r>
          </a:p>
          <a:p>
            <a:pPr>
              <a:lnSpc>
                <a:spcPct val="90000"/>
              </a:lnSpc>
              <a:defRPr/>
            </a:pPr>
            <a:endParaRPr lang="en-US" sz="1400"/>
          </a:p>
        </p:txBody>
      </p:sp>
      <p:pic>
        <p:nvPicPr>
          <p:cNvPr id="34820" name="Picture 4">
            <a:extLst>
              <a:ext uri="{FF2B5EF4-FFF2-40B4-BE49-F238E27FC236}">
                <a16:creationId xmlns:a16="http://schemas.microsoft.com/office/drawing/2014/main" id="{C892C786-D7EA-4090-A50A-B4B0A23A6A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64" r="11477"/>
          <a:stretch/>
        </p:blipFill>
        <p:spPr bwMode="auto">
          <a:xfrm>
            <a:off x="448732" y="1871133"/>
            <a:ext cx="3683001" cy="450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Right 2">
            <a:extLst>
              <a:ext uri="{FF2B5EF4-FFF2-40B4-BE49-F238E27FC236}">
                <a16:creationId xmlns:a16="http://schemas.microsoft.com/office/drawing/2014/main" id="{9DE5535D-D4F3-4CE0-949C-51A9BC782D53}"/>
              </a:ext>
            </a:extLst>
          </p:cNvPr>
          <p:cNvSpPr/>
          <p:nvPr/>
        </p:nvSpPr>
        <p:spPr>
          <a:xfrm>
            <a:off x="358139" y="2534444"/>
            <a:ext cx="914400" cy="304800"/>
          </a:xfrm>
          <a:prstGeom prst="rightArrow">
            <a:avLst/>
          </a:prstGeom>
          <a:solidFill>
            <a:srgbClr val="82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0" name="TextBox 3">
            <a:extLst>
              <a:ext uri="{FF2B5EF4-FFF2-40B4-BE49-F238E27FC236}">
                <a16:creationId xmlns:a16="http://schemas.microsoft.com/office/drawing/2014/main" id="{5E4606A0-D439-D2CC-D5D3-51E5AB8BC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564" y="2943337"/>
            <a:ext cx="1295400" cy="12001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2000">
                <a:solidFill>
                  <a:srgbClr val="5A4D5A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>
                <a:solidFill>
                  <a:srgbClr val="5A4D5A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600" i="1">
                <a:solidFill>
                  <a:srgbClr val="5A4D5A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>
                <a:solidFill>
                  <a:srgbClr val="5A4D5A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Classes are coded to match Grad Req’s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A8728A3-143F-4330-9ECA-38DC82A0979C}"/>
              </a:ext>
            </a:extLst>
          </p:cNvPr>
          <p:cNvSpPr/>
          <p:nvPr/>
        </p:nvSpPr>
        <p:spPr>
          <a:xfrm rot="10800000">
            <a:off x="9993313" y="2185988"/>
            <a:ext cx="609600" cy="261938"/>
          </a:xfrm>
          <a:prstGeom prst="rightArrow">
            <a:avLst/>
          </a:prstGeom>
          <a:solidFill>
            <a:srgbClr val="82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4" name="TextBox 8">
            <a:extLst>
              <a:ext uri="{FF2B5EF4-FFF2-40B4-BE49-F238E27FC236}">
                <a16:creationId xmlns:a16="http://schemas.microsoft.com/office/drawing/2014/main" id="{3D320CDD-4AC4-C874-06A0-5EF3F42D2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6888" y="2055749"/>
            <a:ext cx="882650" cy="9239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2000">
                <a:solidFill>
                  <a:srgbClr val="5A4D5A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>
                <a:solidFill>
                  <a:srgbClr val="5A4D5A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600" i="1">
                <a:solidFill>
                  <a:srgbClr val="5A4D5A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>
                <a:solidFill>
                  <a:srgbClr val="5A4D5A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GPA &amp;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Class Rank</a:t>
            </a:r>
          </a:p>
        </p:txBody>
      </p:sp>
      <p:sp>
        <p:nvSpPr>
          <p:cNvPr id="24585" name="TextBox 9">
            <a:extLst>
              <a:ext uri="{FF2B5EF4-FFF2-40B4-BE49-F238E27FC236}">
                <a16:creationId xmlns:a16="http://schemas.microsoft.com/office/drawing/2014/main" id="{EA7CC6A5-A32C-315F-4FE2-8156E11C1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9976" y="4226222"/>
            <a:ext cx="1587500" cy="92333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2000">
                <a:solidFill>
                  <a:srgbClr val="5A4D5A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>
                <a:solidFill>
                  <a:srgbClr val="5A4D5A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600" i="1">
                <a:solidFill>
                  <a:srgbClr val="5A4D5A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>
                <a:solidFill>
                  <a:srgbClr val="5A4D5A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ACT/SAT scores added upon request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A8C58265-335B-437E-8E2F-3B4DB34ECB59}"/>
              </a:ext>
            </a:extLst>
          </p:cNvPr>
          <p:cNvSpPr/>
          <p:nvPr/>
        </p:nvSpPr>
        <p:spPr>
          <a:xfrm rot="5400000">
            <a:off x="9414669" y="2993231"/>
            <a:ext cx="317500" cy="788988"/>
          </a:xfrm>
          <a:prstGeom prst="downArrow">
            <a:avLst/>
          </a:prstGeom>
          <a:solidFill>
            <a:srgbClr val="82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24845F7-9359-7524-629C-09679B64E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288" y="1882902"/>
            <a:ext cx="8582025" cy="4097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E5439504-1AC3-4A5A-B225-7309C2B026CD}"/>
              </a:ext>
            </a:extLst>
          </p:cNvPr>
          <p:cNvSpPr/>
          <p:nvPr/>
        </p:nvSpPr>
        <p:spPr>
          <a:xfrm>
            <a:off x="6521452" y="2371662"/>
            <a:ext cx="685800" cy="292100"/>
          </a:xfrm>
          <a:prstGeom prst="rightArrow">
            <a:avLst/>
          </a:prstGeom>
          <a:solidFill>
            <a:srgbClr val="82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4582" name="TextBox 6">
            <a:extLst>
              <a:ext uri="{FF2B5EF4-FFF2-40B4-BE49-F238E27FC236}">
                <a16:creationId xmlns:a16="http://schemas.microsoft.com/office/drawing/2014/main" id="{2EC04C88-22A6-7462-EE14-D3ED422F1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5227" y="2316957"/>
            <a:ext cx="1752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2000">
                <a:solidFill>
                  <a:srgbClr val="5A4D5A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>
                <a:solidFill>
                  <a:srgbClr val="5A4D5A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600" i="1">
                <a:solidFill>
                  <a:srgbClr val="5A4D5A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>
                <a:solidFill>
                  <a:srgbClr val="5A4D5A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tx1"/>
                </a:solidFill>
              </a:rPr>
              <a:t>Credits Earned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787CC83D-3240-8FE4-C826-82E1ECB14E9C}"/>
              </a:ext>
            </a:extLst>
          </p:cNvPr>
          <p:cNvSpPr/>
          <p:nvPr/>
        </p:nvSpPr>
        <p:spPr>
          <a:xfrm rot="12510716">
            <a:off x="9894825" y="4095253"/>
            <a:ext cx="609600" cy="261938"/>
          </a:xfrm>
          <a:prstGeom prst="rightArrow">
            <a:avLst/>
          </a:prstGeom>
          <a:solidFill>
            <a:srgbClr val="82001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C481E8-7255-73FB-DDC0-0704978F06A8}"/>
              </a:ext>
            </a:extLst>
          </p:cNvPr>
          <p:cNvSpPr txBox="1"/>
          <p:nvPr/>
        </p:nvSpPr>
        <p:spPr>
          <a:xfrm>
            <a:off x="448807" y="826889"/>
            <a:ext cx="704967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Understanding the Transcript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B979CB16-49B1-47B2-B4BF-B3D0EA747C2C}"/>
              </a:ext>
            </a:extLst>
          </p:cNvPr>
          <p:cNvSpPr txBox="1">
            <a:spLocks/>
          </p:cNvSpPr>
          <p:nvPr/>
        </p:nvSpPr>
        <p:spPr>
          <a:xfrm>
            <a:off x="-120028" y="885940"/>
            <a:ext cx="3997965" cy="5086120"/>
          </a:xfrm>
          <a:prstGeom prst="rect">
            <a:avLst/>
          </a:prstGeom>
        </p:spPr>
        <p:txBody>
          <a:bodyPr vert="vert270"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800" kern="1200" cap="none" spc="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algn="ctr"/>
            <a:r>
              <a:rPr lang="en-US" sz="6000" b="1">
                <a:solidFill>
                  <a:schemeClr val="accent3"/>
                </a:solidFill>
                <a:latin typeface="Calibri"/>
                <a:ea typeface="Calibri"/>
                <a:cs typeface="Calibri"/>
              </a:rPr>
              <a:t>Graduation    Progress</a:t>
            </a:r>
          </a:p>
          <a:p>
            <a:endParaRPr lang="en-US" sz="6400" b="1">
              <a:solidFill>
                <a:schemeClr val="accent3">
                  <a:lumMod val="50000"/>
                </a:schemeClr>
              </a:solidFill>
              <a:latin typeface="Calibri"/>
              <a:ea typeface="Calibri"/>
              <a:cs typeface="Calibri"/>
            </a:endParaRPr>
          </a:p>
          <a:p>
            <a:endParaRPr lang="en-US" sz="3400" b="1">
              <a:solidFill>
                <a:schemeClr val="accent3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088DDA-6164-00B1-275F-FBDF25CE8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954" y="745303"/>
            <a:ext cx="10118982" cy="560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80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0330F85-E94F-4C7A-8E47-66D02787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11" y="2056901"/>
            <a:ext cx="3717713" cy="4077338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174625" cmpd="thinThick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>
              <a:defRPr/>
            </a:pPr>
            <a:br>
              <a:rPr lang="en-US" sz="2000" b="1" i="1" kern="1200"/>
            </a:br>
            <a:r>
              <a:rPr lang="en-US" sz="2000" b="1" i="1" kern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 your </a:t>
            </a:r>
            <a:r>
              <a:rPr lang="en-US" sz="2000" b="1" i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Legal NAME</a:t>
            </a:r>
            <a:r>
              <a:rPr lang="en-US" sz="2000" b="1" i="1" kern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correct on your transcript? </a:t>
            </a:r>
            <a:br>
              <a:rPr lang="en-US" sz="2000" b="1" i="1" kern="1200">
                <a:latin typeface="Calibri"/>
                <a:ea typeface="Calibri"/>
                <a:cs typeface="Calibri"/>
              </a:rPr>
            </a:br>
            <a:br>
              <a:rPr lang="en-US" sz="2000" b="1" i="1" kern="1200">
                <a:latin typeface="Calibri"/>
                <a:ea typeface="Calibri"/>
                <a:cs typeface="Calibri"/>
              </a:rPr>
            </a:br>
            <a:r>
              <a:rPr lang="en-US" sz="2000" b="1" i="1" kern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Does it match your driver’s license/birth certificate?</a:t>
            </a:r>
            <a:br>
              <a:rPr lang="en-US" sz="2000" b="1" i="1" kern="1200">
                <a:latin typeface="Calibri"/>
                <a:ea typeface="Calibri"/>
                <a:cs typeface="Calibri"/>
              </a:rPr>
            </a:br>
            <a:br>
              <a:rPr lang="en-US" sz="2000" b="1" i="1" kern="1200">
                <a:latin typeface="Calibri"/>
                <a:ea typeface="Calibri"/>
                <a:cs typeface="Calibri"/>
              </a:rPr>
            </a:br>
            <a:r>
              <a:rPr lang="en-US" sz="2000" b="1" i="1" kern="12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 name on your transcript will be the name on your diploma.</a:t>
            </a:r>
            <a:br>
              <a:rPr lang="en-US" sz="1200" b="1" i="1" kern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b="1" i="1" kern="12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B45B97E5-1988-4D70-9D35-CA6E00959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0624" y="1963956"/>
            <a:ext cx="7188199" cy="417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4DB141-FE0A-59DB-B957-CD707F073A15}"/>
              </a:ext>
            </a:extLst>
          </p:cNvPr>
          <p:cNvSpPr txBox="1"/>
          <p:nvPr/>
        </p:nvSpPr>
        <p:spPr>
          <a:xfrm>
            <a:off x="857839" y="876693"/>
            <a:ext cx="5618376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Helena High Diploma</a:t>
            </a:r>
          </a:p>
        </p:txBody>
      </p:sp>
    </p:spTree>
    <p:extLst>
      <p:ext uri="{BB962C8B-B14F-4D97-AF65-F5344CB8AC3E}">
        <p14:creationId xmlns:p14="http://schemas.microsoft.com/office/powerpoint/2010/main" val="359594489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D90E5-AA36-47C1-FD87-789AB1600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7260" y="650350"/>
            <a:ext cx="10993549" cy="590321"/>
          </a:xfrm>
        </p:spPr>
        <p:txBody>
          <a:bodyPr>
            <a:normAutofit fontScale="90000"/>
          </a:bodyPr>
          <a:lstStyle/>
          <a:p>
            <a:r>
              <a:rPr lang="en-US"/>
              <a:t>Transcript Requests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070029-477A-6AC9-C689-760CF97D2261}"/>
              </a:ext>
            </a:extLst>
          </p:cNvPr>
          <p:cNvSpPr txBox="1"/>
          <p:nvPr/>
        </p:nvSpPr>
        <p:spPr>
          <a:xfrm>
            <a:off x="617260" y="1130943"/>
            <a:ext cx="10785308" cy="29136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>
              <a:lnSpc>
                <a:spcPts val="1950"/>
              </a:lnSpc>
            </a:pPr>
            <a:r>
              <a:rPr lang="en-US" sz="1800" i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​</a:t>
            </a:r>
            <a:endParaRPr lang="en-US" i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lvl="1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en-US" sz="180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Helena High will send your transcript for free 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 unlimited while a student at HHS using</a:t>
            </a:r>
            <a:r>
              <a:rPr lang="en-US" sz="180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Parchment. 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After graduation, transcripts cost $10 each. Create an account to request transcripts for colleges, military, and scholarships.​ Step by steps directions in your Senior Teams!</a:t>
            </a:r>
          </a:p>
          <a:p>
            <a:pPr lvl="1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lvl="1" fontAlgn="base">
              <a:lnSpc>
                <a:spcPts val="1950"/>
              </a:lnSpc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Don’t forget other transcripts/score reports- AP scores from College Board, Dual Credits from the awarding institution, NCAA/NAIA portal, ACT/SAT scores.</a:t>
            </a:r>
          </a:p>
          <a:p>
            <a:pPr algn="l" rtl="0" fontAlgn="base">
              <a:lnSpc>
                <a:spcPts val="1950"/>
              </a:lnSpc>
            </a:pPr>
            <a:endParaRPr lang="en-US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2" fontAlgn="base">
              <a:lnSpc>
                <a:spcPts val="1950"/>
              </a:lnSpc>
            </a:pPr>
            <a:endParaRPr lang="en-US" i="0" u="none" strike="noStrike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lvl="1" fontAlgn="base">
              <a:lnSpc>
                <a:spcPts val="1950"/>
              </a:lnSpc>
            </a:pPr>
            <a:endParaRPr lang="en-US" i="0" u="none" strike="noStrike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lvl="1" fontAlgn="base">
              <a:lnSpc>
                <a:spcPts val="1950"/>
              </a:lnSpc>
            </a:pPr>
            <a:endParaRPr 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B187BB-6737-A775-3566-BD85D6681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283" y="3090454"/>
            <a:ext cx="3538798" cy="36021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85354A-5AA8-2EFF-084D-5B3688931316}"/>
              </a:ext>
            </a:extLst>
          </p:cNvPr>
          <p:cNvSpPr txBox="1"/>
          <p:nvPr/>
        </p:nvSpPr>
        <p:spPr>
          <a:xfrm>
            <a:off x="5514809" y="470686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https://www.parchment.com/</a:t>
            </a:r>
            <a:endParaRPr lang="en-US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32753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B3671-DA50-DF8B-9209-17E477E07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64"/>
            <a:ext cx="12032974" cy="6308883"/>
          </a:xfrm>
        </p:spPr>
        <p:txBody>
          <a:bodyPr>
            <a:normAutofit/>
          </a:bodyPr>
          <a:lstStyle/>
          <a:p>
            <a:pPr algn="ctr"/>
            <a:r>
              <a:rPr lang="en-US">
                <a:latin typeface="Calibri"/>
                <a:ea typeface="Calibri"/>
                <a:cs typeface="Calibri"/>
              </a:rPr>
              <a:t>Dual Credit:</a:t>
            </a:r>
            <a:br>
              <a:rPr lang="en-US">
                <a:latin typeface="Calibri"/>
                <a:ea typeface="Calibri"/>
                <a:cs typeface="Calibri"/>
              </a:rPr>
            </a:br>
            <a:r>
              <a:rPr lang="en-US" sz="3600">
                <a:latin typeface="Calibri"/>
                <a:ea typeface="Calibri"/>
                <a:cs typeface="Calibri"/>
                <a:hlinkClick r:id="rId3"/>
              </a:rPr>
              <a:t>Dual Credit Forms &amp; Information | Helena High School (helenaschools.org)</a:t>
            </a:r>
            <a:br>
              <a:rPr lang="en-US" sz="3600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*</a:t>
            </a:r>
            <a:r>
              <a:rPr lang="en-US" sz="2800">
                <a:latin typeface="Calibri"/>
                <a:ea typeface="Calibri"/>
                <a:cs typeface="Calibri"/>
              </a:rPr>
              <a:t> </a:t>
            </a:r>
            <a:r>
              <a:rPr lang="en-US" sz="2800" b="1">
                <a:latin typeface="Calibri"/>
                <a:ea typeface="Calibri"/>
                <a:cs typeface="Calibri"/>
              </a:rPr>
              <a:t>Registration took place for fall on 9/10 &amp; 9/11</a:t>
            </a:r>
            <a:br>
              <a:rPr lang="en-US" sz="2800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* One, Two, Free</a:t>
            </a:r>
            <a:br>
              <a:rPr lang="en-US" sz="2800" b="1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- students can take two classes up to 6 credits for free</a:t>
            </a:r>
            <a:br>
              <a:rPr lang="en-US" sz="2800" b="1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* approximately $60.00 per credit after 6 free credits</a:t>
            </a:r>
            <a:br>
              <a:rPr lang="en-US" sz="2800" b="1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* 15 courses offered at HHS for DC through Helena College</a:t>
            </a:r>
            <a:br>
              <a:rPr lang="en-US" sz="2800" b="1">
                <a:latin typeface="Calibri"/>
                <a:ea typeface="Calibri"/>
                <a:cs typeface="Calibri"/>
              </a:rPr>
            </a:br>
            <a:r>
              <a:rPr lang="en-US" sz="2800" b="1">
                <a:latin typeface="Calibri"/>
                <a:ea typeface="Calibri"/>
                <a:cs typeface="Calibri"/>
              </a:rPr>
              <a:t>* In addition, DC courses offered in drafting through Gallatin College, culinary through Missoula College and MSU, personal finance through Miles City College, and business through University of Iowa.  Welding through MSU-Northern.</a:t>
            </a:r>
            <a:br>
              <a:rPr lang="en-US" sz="3600">
                <a:cs typeface="Calibri Light"/>
              </a:rPr>
            </a:br>
            <a:endParaRPr lang="en-US" sz="3600">
              <a:cs typeface="Calibri Light"/>
            </a:endParaRPr>
          </a:p>
        </p:txBody>
      </p:sp>
      <p:pic>
        <p:nvPicPr>
          <p:cNvPr id="4" name="Content Placeholder 3" descr="Helena College Logo - Helena Food Share">
            <a:extLst>
              <a:ext uri="{FF2B5EF4-FFF2-40B4-BE49-F238E27FC236}">
                <a16:creationId xmlns:a16="http://schemas.microsoft.com/office/drawing/2014/main" id="{5F922F0F-D5A0-3FFE-F64F-7ECDFF8748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312485" y="5138367"/>
            <a:ext cx="5015816" cy="1480371"/>
          </a:xfrm>
        </p:spPr>
      </p:pic>
      <p:pic>
        <p:nvPicPr>
          <p:cNvPr id="3" name="Picture 2" descr="A logo with mountains in the background&#10;&#10;Description automatically generated">
            <a:extLst>
              <a:ext uri="{FF2B5EF4-FFF2-40B4-BE49-F238E27FC236}">
                <a16:creationId xmlns:a16="http://schemas.microsoft.com/office/drawing/2014/main" id="{B147711D-18BE-38B5-B2BA-FFD9EF2135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36" y="5066904"/>
            <a:ext cx="2046249" cy="2036957"/>
          </a:xfrm>
          <a:prstGeom prst="rect">
            <a:avLst/>
          </a:prstGeom>
        </p:spPr>
      </p:pic>
      <p:pic>
        <p:nvPicPr>
          <p:cNvPr id="5" name="Picture 4" descr="A logo with a mountain and text&#10;&#10;Description automatically generated">
            <a:extLst>
              <a:ext uri="{FF2B5EF4-FFF2-40B4-BE49-F238E27FC236}">
                <a16:creationId xmlns:a16="http://schemas.microsoft.com/office/drawing/2014/main" id="{F4E70F90-63A9-FE09-758C-12DEA9B9C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50656" y="5283443"/>
            <a:ext cx="1199663" cy="1209432"/>
          </a:xfrm>
          <a:prstGeom prst="rect">
            <a:avLst/>
          </a:prstGeom>
        </p:spPr>
      </p:pic>
      <p:pic>
        <p:nvPicPr>
          <p:cNvPr id="6" name="Picture 5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BE1F20E2-1981-CC87-8E5F-C0A332C993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4635" y="5872101"/>
            <a:ext cx="1697893" cy="62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5054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896A59B-E320-922C-D851-A0112ABFB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11" y="0"/>
            <a:ext cx="7481455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41BC36-AB71-4B4A-4DC1-1796266430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966" y="3701221"/>
            <a:ext cx="4386471" cy="225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9365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06D6BA-D1C5-4DC6-B04E-9DD0ACAC07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367"/>
          <a:stretch>
            <a:fillRect/>
          </a:stretch>
        </p:blipFill>
        <p:spPr>
          <a:xfrm>
            <a:off x="416250" y="1964986"/>
            <a:ext cx="4288624" cy="47495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7F6F73-9797-4A32-9273-A54F535BF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104" y="405685"/>
            <a:ext cx="6468789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>
                <a:latin typeface="Calibri"/>
                <a:ea typeface="Calibri"/>
                <a:cs typeface="Calibri"/>
              </a:rPr>
              <a:t>Yearbook Photo &amp; Ads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567A5-D5AF-418F-AD97-8E20903A3C55}"/>
              </a:ext>
            </a:extLst>
          </p:cNvPr>
          <p:cNvSpPr txBox="1"/>
          <p:nvPr/>
        </p:nvSpPr>
        <p:spPr>
          <a:xfrm>
            <a:off x="4839529" y="2563724"/>
            <a:ext cx="6740755" cy="3496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u="sng">
                <a:latin typeface="Calibri"/>
                <a:ea typeface="Calibri"/>
                <a:cs typeface="Calibri"/>
              </a:rPr>
              <a:t>Senior Pictures Due</a:t>
            </a:r>
            <a:r>
              <a:rPr lang="en-US" sz="2400">
                <a:latin typeface="Calibri"/>
                <a:ea typeface="Calibri"/>
                <a:cs typeface="Calibri"/>
              </a:rPr>
              <a:t>: October 31, 2026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Save image as Last Name, First Name (SmithAnna)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Email to Ms. Walsh </a:t>
            </a:r>
            <a:r>
              <a:rPr lang="en-US" sz="2400">
                <a:latin typeface="Calibri"/>
                <a:ea typeface="Calibri"/>
                <a:cs typeface="Calibri"/>
                <a:hlinkClick r:id="rId4"/>
              </a:rPr>
              <a:t>mwalsh@helenaschools.org</a:t>
            </a:r>
            <a:r>
              <a:rPr lang="en-US" sz="2400">
                <a:latin typeface="Calibri"/>
                <a:ea typeface="Calibri"/>
                <a:cs typeface="Calibri"/>
              </a:rPr>
              <a:t>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b="1" u="sng">
              <a:latin typeface="Calibri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u="sng">
                <a:latin typeface="Calibri"/>
                <a:ea typeface="Calibri"/>
                <a:cs typeface="Calibri"/>
              </a:rPr>
              <a:t>Personal Ads Due:</a:t>
            </a:r>
            <a:r>
              <a:rPr lang="en-US" sz="2400" b="1">
                <a:latin typeface="Calibri"/>
                <a:ea typeface="Calibri"/>
                <a:cs typeface="Calibri"/>
              </a:rPr>
              <a:t> </a:t>
            </a:r>
            <a:r>
              <a:rPr lang="en-US" sz="2400">
                <a:latin typeface="Calibri"/>
                <a:ea typeface="Calibri"/>
                <a:cs typeface="Calibri"/>
              </a:rPr>
              <a:t>January 1, 2027</a:t>
            </a:r>
            <a:endParaRPr lang="en-US" sz="2400" b="1" u="sng">
              <a:latin typeface="Calibri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268865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1DDEB-4047-7CC2-C311-AFE198B11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f a tiger&#10;&#10;AI-generated content may be incorrect.">
            <a:extLst>
              <a:ext uri="{FF2B5EF4-FFF2-40B4-BE49-F238E27FC236}">
                <a16:creationId xmlns:a16="http://schemas.microsoft.com/office/drawing/2014/main" id="{6A0C3525-49AA-DC3A-2BB9-C366C221B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6" y="1866164"/>
            <a:ext cx="4032250" cy="41063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4F4405-9625-BBAD-02A1-807304EBBCAD}"/>
              </a:ext>
            </a:extLst>
          </p:cNvPr>
          <p:cNvSpPr txBox="1"/>
          <p:nvPr/>
        </p:nvSpPr>
        <p:spPr>
          <a:xfrm>
            <a:off x="4346534" y="2391833"/>
            <a:ext cx="7855349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TERRI STOTTS</a:t>
            </a:r>
            <a:endParaRPr lang="en-US"/>
          </a:p>
          <a:p>
            <a:pPr algn="ctr"/>
            <a:r>
              <a:rPr lang="en-US" sz="40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SOCIAL SERVICES COORDINATOR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US" sz="4000">
              <a:latin typeface="Calibri"/>
              <a:ea typeface="Calibri"/>
              <a:cs typeface="Calibri"/>
            </a:endParaRPr>
          </a:p>
          <a:p>
            <a:pPr algn="ctr"/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(406) 324-2218</a:t>
            </a:r>
          </a:p>
          <a:p>
            <a:endParaRPr lang="en-US" sz="320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r>
              <a:rPr lang="en-US" sz="3200">
                <a:solidFill>
                  <a:schemeClr val="tx2"/>
                </a:solidFill>
              </a:rPr>
              <a:t>TSTOTTS@HELENASCHOOLS.ORG</a:t>
            </a:r>
          </a:p>
        </p:txBody>
      </p:sp>
    </p:spTree>
    <p:extLst>
      <p:ext uri="{BB962C8B-B14F-4D97-AF65-F5344CB8AC3E}">
        <p14:creationId xmlns:p14="http://schemas.microsoft.com/office/powerpoint/2010/main" val="3229100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9DCD75-0A82-ACE3-FA1E-65BEEF03D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36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6F1D-2001-AAAB-6077-2E7298115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008" y="2409675"/>
            <a:ext cx="6692348" cy="129711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000">
                <a:solidFill>
                  <a:schemeClr val="tx2"/>
                </a:solidFill>
                <a:ea typeface="Calibri Light"/>
                <a:cs typeface="Calibri Light"/>
              </a:rPr>
              <a:t> </a:t>
            </a:r>
            <a:r>
              <a:rPr lang="en-US" sz="4000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jake </a:t>
            </a:r>
            <a:r>
              <a:rPr lang="en-US" sz="4000" err="1"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troyer</a:t>
            </a:r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en-US" sz="4000">
                <a:latin typeface="Calibri"/>
                <a:ea typeface="Calibri"/>
                <a:cs typeface="Calibri"/>
              </a:rPr>
            </a:br>
            <a:r>
              <a:rPr lang="en-US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career resource assistant</a:t>
            </a:r>
            <a:br>
              <a:rPr lang="en-US" sz="4000" kern="1200">
                <a:solidFill>
                  <a:schemeClr val="tx2"/>
                </a:solidFill>
              </a:rPr>
            </a:br>
            <a:br>
              <a:rPr lang="en-US" sz="4000" kern="1200"/>
            </a:br>
            <a:r>
              <a:rPr lang="en-US" sz="4000" kern="1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(406) 324-2225</a:t>
            </a:r>
            <a:br>
              <a:rPr lang="en-US" sz="4000" kern="1200">
                <a:latin typeface="Calibri"/>
                <a:ea typeface="Calibri"/>
                <a:cs typeface="Calibri"/>
              </a:rPr>
            </a:br>
            <a:br>
              <a:rPr lang="en-US" sz="4000" kern="1200">
                <a:latin typeface="Calibri"/>
                <a:ea typeface="Calibri"/>
                <a:cs typeface="Calibri"/>
              </a:rPr>
            </a:br>
            <a:r>
              <a:rPr lang="en-US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jtroyer</a:t>
            </a:r>
            <a:r>
              <a:rPr lang="en-US" sz="3600" kern="12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@helenaschools.org</a:t>
            </a:r>
          </a:p>
        </p:txBody>
      </p:sp>
      <p:pic>
        <p:nvPicPr>
          <p:cNvPr id="4" name="Picture 3" descr="A logo of a tiger&#10;&#10;AI-generated content may be incorrect.">
            <a:extLst>
              <a:ext uri="{FF2B5EF4-FFF2-40B4-BE49-F238E27FC236}">
                <a16:creationId xmlns:a16="http://schemas.microsoft.com/office/drawing/2014/main" id="{BBD32E87-50BC-B0B0-861E-BE967F147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6" y="1866164"/>
            <a:ext cx="4032250" cy="410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335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CC0D-13FD-4526-868B-5A073CC24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079" y="2352010"/>
            <a:ext cx="6713552" cy="3578041"/>
          </a:xfrm>
        </p:spPr>
        <p:txBody>
          <a:bodyPr anchor="t">
            <a:normAutofit/>
          </a:bodyPr>
          <a:lstStyle/>
          <a:p>
            <a:pPr marL="0" indent="0">
              <a:buNone/>
              <a:defRPr/>
            </a:pPr>
            <a:endParaRPr lang="en-US" sz="22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sz="4000" b="1" i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September 28, 2026</a:t>
            </a:r>
          </a:p>
          <a:p>
            <a:pPr marL="0" indent="0" algn="ctr">
              <a:buNone/>
              <a:defRPr/>
            </a:pPr>
            <a:r>
              <a:rPr lang="en-US" sz="4000" b="1" i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Carroll College 1-3pm</a:t>
            </a:r>
          </a:p>
          <a:p>
            <a:pPr marL="0" indent="0" algn="ctr">
              <a:buNone/>
              <a:defRPr/>
            </a:pPr>
            <a:endParaRPr lang="en-US" sz="2200" b="1" i="1">
              <a:solidFill>
                <a:srgbClr val="FFFF00"/>
              </a:solidFill>
              <a:ea typeface="Calibri"/>
              <a:cs typeface="Calibri"/>
            </a:endParaRPr>
          </a:p>
          <a:p>
            <a:pPr marL="0" indent="0" algn="ctr">
              <a:buNone/>
              <a:defRPr/>
            </a:pPr>
            <a:r>
              <a:rPr lang="en-US" b="1" i="1">
                <a:solidFill>
                  <a:srgbClr val="FFFF00"/>
                </a:solidFill>
                <a:latin typeface="Calibri"/>
                <a:ea typeface="Calibri"/>
                <a:cs typeface="Calibri"/>
              </a:rPr>
              <a:t>Scan the QR Code or</a:t>
            </a:r>
          </a:p>
          <a:p>
            <a:pPr marL="0" indent="0" algn="ctr">
              <a:buNone/>
              <a:defRPr/>
            </a:pPr>
            <a:r>
              <a:rPr lang="en-US" b="1" i="1">
                <a:solidFill>
                  <a:srgbClr val="FFFF00"/>
                </a:solidFill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Register Online to Participate </a:t>
            </a:r>
            <a:endParaRPr lang="en-US" b="1" i="1">
              <a:solidFill>
                <a:srgbClr val="FFFF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US" sz="22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7F391E-0D1E-FABD-11D6-70813CEC4E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12" r="3727" b="-3"/>
          <a:stretch>
            <a:fillRect/>
          </a:stretch>
        </p:blipFill>
        <p:spPr>
          <a:xfrm>
            <a:off x="7086631" y="1877516"/>
            <a:ext cx="4532876" cy="4711667"/>
          </a:xfrm>
          <a:prstGeom prst="rect">
            <a:avLst/>
          </a:prstGeom>
        </p:spPr>
      </p:pic>
      <p:sp>
        <p:nvSpPr>
          <p:cNvPr id="4" name="AutoShape 2" descr="Image result for clipart college">
            <a:extLst>
              <a:ext uri="{FF2B5EF4-FFF2-40B4-BE49-F238E27FC236}">
                <a16:creationId xmlns:a16="http://schemas.microsoft.com/office/drawing/2014/main" id="{FF4B8118-29F1-474A-A372-4E8F975D31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A6FE5D1-D787-1A2C-1E19-125CC846C1C7}"/>
              </a:ext>
            </a:extLst>
          </p:cNvPr>
          <p:cNvCxnSpPr/>
          <p:nvPr/>
        </p:nvCxnSpPr>
        <p:spPr>
          <a:xfrm>
            <a:off x="571500" y="1693333"/>
            <a:ext cx="10974916" cy="10583"/>
          </a:xfrm>
          <a:prstGeom prst="straightConnector1">
            <a:avLst/>
          </a:prstGeom>
          <a:ln w="158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9E0BC42-0870-CE5B-94D7-F7EB9EC3812E}"/>
              </a:ext>
            </a:extLst>
          </p:cNvPr>
          <p:cNvSpPr txBox="1"/>
          <p:nvPr/>
        </p:nvSpPr>
        <p:spPr>
          <a:xfrm>
            <a:off x="740741" y="521079"/>
            <a:ext cx="7198783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College &amp; Career Fair:</a:t>
            </a:r>
            <a:endParaRPr lang="en-US" sz="1800" b="0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426970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5307A-BBC8-46CE-BE44-451363453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838" y="750384"/>
            <a:ext cx="7007414" cy="8401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b="1" kern="1200">
                <a:latin typeface="Calibri"/>
                <a:ea typeface="Calibri"/>
                <a:cs typeface="Calibri"/>
              </a:rPr>
              <a:t>College Application Week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EA96AC-E024-41F0-B2CC-FA036D833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515" y="1424338"/>
            <a:ext cx="11280969" cy="527391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76835" indent="0" algn="ctr">
              <a:buNone/>
            </a:pPr>
            <a:r>
              <a:rPr lang="en-US" sz="3200" b="1" i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October 5 - October 16, 2026</a:t>
            </a:r>
            <a:endParaRPr lang="en-US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76835" indent="0" algn="ctr">
              <a:buNone/>
            </a:pPr>
            <a:r>
              <a: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Periods 6-7 in the Library Computer Lab</a:t>
            </a:r>
            <a:endParaRPr lang="en-US" sz="2800" b="1" i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305435" indent="-2286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Get assistance with college admissions applications. </a:t>
            </a:r>
          </a:p>
          <a:p>
            <a:pPr marL="305435" indent="-2286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Student can apply to all public colleges in Montana for FREE! Anytime! </a:t>
            </a:r>
          </a:p>
          <a:p>
            <a:pPr marL="305435" indent="-22860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Must use the </a:t>
            </a:r>
            <a:r>
              <a:rPr lang="en-US" sz="2800">
                <a:solidFill>
                  <a:schemeClr val="tx1"/>
                </a:solidFill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Apply Montana Application</a:t>
            </a:r>
            <a:r>
              <a:rPr lang="en-US" sz="28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to get the application fee waived</a:t>
            </a:r>
            <a:endParaRPr lang="en-US" sz="2800" b="1" i="1" u="sng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76835" indent="0" algn="ctr">
              <a:buNone/>
            </a:pPr>
            <a:r>
              <a:rPr lang="en-US" sz="2800" i="1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By appointment (October 7th-11th) with Mr. Troyer</a:t>
            </a:r>
          </a:p>
        </p:txBody>
      </p:sp>
    </p:spTree>
    <p:extLst>
      <p:ext uri="{BB962C8B-B14F-4D97-AF65-F5344CB8AC3E}">
        <p14:creationId xmlns:p14="http://schemas.microsoft.com/office/powerpoint/2010/main" val="1894429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33722-7E85-48AD-9475-3AB367090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637" y="841985"/>
            <a:ext cx="7202394" cy="784285"/>
          </a:xfrm>
        </p:spPr>
        <p:txBody>
          <a:bodyPr anchor="t">
            <a:noAutofit/>
          </a:bodyPr>
          <a:lstStyle/>
          <a:p>
            <a:r>
              <a:rPr 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</a:rPr>
              <a:t>College &amp; Recruiter Visits: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5997C-DB4B-4F41-8930-E86519CAF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2452" y="1983556"/>
            <a:ext cx="4227443" cy="462173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altLang="en-US" sz="2400" b="1" i="1" u="sng">
                <a:latin typeface="Calibri"/>
                <a:ea typeface="Calibri"/>
                <a:cs typeface="Calibri"/>
              </a:rPr>
              <a:t>Going there:</a:t>
            </a:r>
          </a:p>
          <a:p>
            <a:pPr marL="0" indent="0">
              <a:buNone/>
            </a:pPr>
            <a:r>
              <a:rPr lang="en-US" altLang="en-US" sz="2400" b="1" i="1">
                <a:latin typeface="Calibri"/>
                <a:ea typeface="Calibri"/>
                <a:cs typeface="Calibri"/>
              </a:rPr>
              <a:t>(Allowed 2 per year)</a:t>
            </a:r>
          </a:p>
          <a:p>
            <a:pPr marL="0" indent="0">
              <a:buNone/>
            </a:pPr>
            <a:endParaRPr lang="en-US" altLang="en-US" sz="2400" b="1" i="1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altLang="en-US" sz="2400" b="1" i="1">
                <a:latin typeface="Calibri"/>
                <a:ea typeface="Calibri"/>
                <a:cs typeface="Calibri"/>
              </a:rPr>
              <a:t>1. Parent excuses student prior to absence.</a:t>
            </a:r>
          </a:p>
          <a:p>
            <a:pPr marL="0" indent="0">
              <a:buNone/>
            </a:pPr>
            <a:endParaRPr lang="en-US" altLang="en-US" sz="2400" b="1" i="1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altLang="en-US" sz="2400" b="1" i="1">
                <a:latin typeface="Calibri"/>
                <a:ea typeface="Calibri"/>
                <a:cs typeface="Calibri"/>
              </a:rPr>
              <a:t>2. Obtain written verification from college official and give to HHS attendance. Absence will be changed to Extenuating.</a:t>
            </a:r>
          </a:p>
          <a:p>
            <a:pPr marL="0" indent="0">
              <a:buNone/>
            </a:pPr>
            <a:endParaRPr lang="en-US" sz="2400">
              <a:latin typeface="Times New Roman"/>
              <a:cs typeface="Times New Roman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9E8B05-CE46-4EF1-810A-ABC1165087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91130" y="1848676"/>
            <a:ext cx="4807523" cy="522343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  <a:defRPr/>
            </a:pPr>
            <a:r>
              <a:rPr lang="en-US" sz="2400" b="1" i="1" u="sng">
                <a:latin typeface="Calibri"/>
                <a:ea typeface="Calibri"/>
                <a:cs typeface="Calibri"/>
              </a:rPr>
              <a:t>At HHS:</a:t>
            </a:r>
            <a:endParaRPr lang="en-US" sz="2400" b="1" i="1">
              <a:latin typeface="Calibri"/>
              <a:ea typeface="Calibri"/>
              <a:cs typeface="Calibri"/>
            </a:endParaRPr>
          </a:p>
          <a:p>
            <a:pPr marL="514350" indent="-514350">
              <a:buAutoNum type="arabicPeriod"/>
              <a:defRPr/>
            </a:pPr>
            <a:r>
              <a:rPr lang="en-US" sz="2400" b="1" i="1">
                <a:latin typeface="Calibri"/>
                <a:ea typeface="Calibri"/>
                <a:cs typeface="Calibri"/>
              </a:rPr>
              <a:t>Know who is coming. </a:t>
            </a:r>
          </a:p>
          <a:p>
            <a:pPr marL="971550" lvl="1" indent="-305435">
              <a:buFont typeface="Courier New" panose="020B0604020202020204" pitchFamily="34" charset="0"/>
              <a:buChar char="o"/>
              <a:defRPr/>
            </a:pPr>
            <a:r>
              <a:rPr lang="en-US" sz="1800" b="1" i="1">
                <a:latin typeface="Calibri"/>
                <a:ea typeface="Calibri"/>
                <a:cs typeface="Calibri"/>
              </a:rPr>
              <a:t>Teams,  Counseling Center bulletin board</a:t>
            </a:r>
          </a:p>
          <a:p>
            <a:pPr marL="971550" lvl="1" indent="-305435">
              <a:buFont typeface="Courier New" panose="020B0604020202020204" pitchFamily="34" charset="0"/>
              <a:buChar char="o"/>
              <a:defRPr/>
            </a:pPr>
            <a:r>
              <a:rPr lang="en-US" sz="1800" b="1" i="1">
                <a:latin typeface="Calibri"/>
                <a:ea typeface="Calibri"/>
                <a:cs typeface="Calibri"/>
              </a:rPr>
              <a:t>Read during nutrition break announcements</a:t>
            </a:r>
            <a:br>
              <a:rPr lang="en-US" sz="1800" b="1" i="1">
                <a:latin typeface="Calibri"/>
                <a:ea typeface="Calibri"/>
                <a:cs typeface="Calibri"/>
              </a:rPr>
            </a:br>
            <a:endParaRPr lang="en-US" sz="1800" b="1" i="1">
              <a:latin typeface="Calibri"/>
              <a:ea typeface="Calibri"/>
              <a:cs typeface="Calibri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b="1" i="1">
                <a:latin typeface="Calibri"/>
                <a:ea typeface="Calibri"/>
                <a:cs typeface="Calibri"/>
              </a:rPr>
              <a:t>2. Sign-up ahead of time in Counseling Center or fill out the form online.</a:t>
            </a:r>
            <a:br>
              <a:rPr lang="en-US" sz="2400" b="1" i="1">
                <a:latin typeface="Calibri"/>
                <a:ea typeface="Calibri"/>
                <a:cs typeface="Calibri"/>
              </a:rPr>
            </a:br>
            <a:endParaRPr lang="en-US" sz="2400" b="1" i="1">
              <a:latin typeface="Calibri"/>
              <a:ea typeface="Calibri"/>
              <a:cs typeface="Calibri"/>
            </a:endParaRPr>
          </a:p>
          <a:p>
            <a:pPr marL="0" indent="0">
              <a:buNone/>
              <a:defRPr/>
            </a:pPr>
            <a:r>
              <a:rPr lang="en-US" sz="2400" b="1" i="1">
                <a:latin typeface="Calibri"/>
                <a:ea typeface="Calibri"/>
                <a:cs typeface="Calibri"/>
              </a:rPr>
              <a:t>3. Counseling Center will send pass to attend.</a:t>
            </a:r>
          </a:p>
          <a:p>
            <a:pPr marL="0" indent="0">
              <a:buNone/>
              <a:defRPr/>
            </a:pPr>
            <a:endParaRPr lang="en-US" sz="2000" b="1" i="1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US" sz="1700"/>
          </a:p>
        </p:txBody>
      </p:sp>
    </p:spTree>
    <p:extLst>
      <p:ext uri="{BB962C8B-B14F-4D97-AF65-F5344CB8AC3E}">
        <p14:creationId xmlns:p14="http://schemas.microsoft.com/office/powerpoint/2010/main" val="35493067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FDA9F-D55A-4BDD-B939-81C05D78F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883987"/>
            <a:ext cx="4297009" cy="708611"/>
          </a:xfrm>
        </p:spPr>
        <p:txBody>
          <a:bodyPr>
            <a:normAutofit fontScale="90000"/>
          </a:bodyPr>
          <a:lstStyle/>
          <a:p>
            <a:r>
              <a:rPr lang="en-US" sz="4400" b="1">
                <a:latin typeface="Calibri"/>
                <a:ea typeface="Calibri"/>
                <a:cs typeface="Calibri"/>
              </a:rPr>
              <a:t>APPLY </a:t>
            </a:r>
            <a:r>
              <a:rPr lang="en-US" sz="4400" b="1" err="1">
                <a:latin typeface="Calibri"/>
                <a:ea typeface="Calibri"/>
                <a:cs typeface="Calibri"/>
              </a:rPr>
              <a:t>montana</a:t>
            </a:r>
            <a:endParaRPr lang="en-US" sz="4400" b="1"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090FFF-F48F-96B2-EC91-5FE149A2568E}"/>
              </a:ext>
            </a:extLst>
          </p:cNvPr>
          <p:cNvSpPr txBox="1"/>
          <p:nvPr/>
        </p:nvSpPr>
        <p:spPr>
          <a:xfrm>
            <a:off x="462451" y="2193027"/>
            <a:ext cx="11269881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Applymontana.mus.edu</a:t>
            </a:r>
            <a:endParaRPr lang="en-US" sz="5400">
              <a:latin typeface="Calibri"/>
              <a:ea typeface="Calibri"/>
              <a:cs typeface="Calibri"/>
            </a:endParaRPr>
          </a:p>
          <a:p>
            <a:endParaRPr lang="en-US" sz="5400">
              <a:latin typeface="Calibri"/>
              <a:ea typeface="Calibri"/>
              <a:cs typeface="Calibri"/>
            </a:endParaRPr>
          </a:p>
          <a:p>
            <a:r>
              <a:rPr lang="en-US" sz="5400">
                <a:latin typeface="Calibri"/>
                <a:ea typeface="Calibri"/>
                <a:cs typeface="Calibri"/>
              </a:rPr>
              <a:t>Complete one FREE application to apply to multiple Montana University System campuses at the same time.</a:t>
            </a:r>
            <a:endParaRPr lang="en-US" sz="540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950081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B4C2-35A9-4EAC-A63A-E098F9A5ABC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361950"/>
            <a:ext cx="4683125" cy="2149475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l"/>
            <a:r>
              <a:rPr lang="en-US" sz="2800" b="1" i="1"/>
              <a:t>F</a:t>
            </a:r>
            <a:br>
              <a:rPr lang="en-US" sz="1800" b="1" i="1"/>
            </a:br>
            <a:r>
              <a:rPr lang="en-US" sz="1800" b="1" i="1"/>
              <a:t>(Free Application for Federal Student Aid)</a:t>
            </a:r>
            <a:br>
              <a:rPr lang="en-US" sz="1800" b="1" i="1"/>
            </a:br>
            <a:br>
              <a:rPr lang="en-US" sz="1800" b="1" i="1"/>
            </a:br>
            <a:r>
              <a:rPr lang="en-US" sz="2400" b="1" i="1"/>
              <a:t>Why FAFSA? </a:t>
            </a:r>
            <a:br>
              <a:rPr lang="en-US" sz="1800" b="1" i="1"/>
            </a:br>
            <a:r>
              <a:rPr lang="en-US" sz="1800" b="1" i="1"/>
              <a:t>This is how you get a student loan or grant.</a:t>
            </a:r>
            <a:br>
              <a:rPr lang="en-US" sz="1800" b="1" i="1"/>
            </a:br>
            <a:r>
              <a:rPr lang="en-US" sz="1800" b="1" i="1"/>
              <a:t>Required for certain scholarship applications.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2D3A2-40EE-4FC4-95EE-09F085611779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7637463" y="725178"/>
            <a:ext cx="4554537" cy="5684596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305435" indent="-228600">
              <a:buFont typeface="Arial" panose="020B0604020202020204" pitchFamily="34" charset="0"/>
              <a:buChar char="•"/>
            </a:pPr>
            <a:r>
              <a:rPr lang="en-US" sz="2400" u="sng">
                <a:latin typeface="Calibri"/>
                <a:ea typeface="Calibri"/>
                <a:cs typeface="Calibri"/>
              </a:rPr>
              <a:t>Step One: </a:t>
            </a:r>
            <a:r>
              <a:rPr lang="en-US" sz="2400">
                <a:latin typeface="Calibri"/>
                <a:ea typeface="Calibri"/>
                <a:cs typeface="Calibri"/>
              </a:rPr>
              <a:t>Create an account at studentaid.gov. The student </a:t>
            </a:r>
            <a:r>
              <a:rPr lang="en-US" sz="2400" b="1" u="sng">
                <a:latin typeface="Calibri"/>
                <a:ea typeface="Calibri"/>
                <a:cs typeface="Calibri"/>
              </a:rPr>
              <a:t>and</a:t>
            </a:r>
            <a:r>
              <a:rPr lang="en-US" sz="2400">
                <a:latin typeface="Calibri"/>
                <a:ea typeface="Calibri"/>
                <a:cs typeface="Calibri"/>
              </a:rPr>
              <a:t> one parent/guardian will need a username and password.</a:t>
            </a:r>
          </a:p>
          <a:p>
            <a:pPr marL="305435" indent="-228600" algn="l">
              <a:buFont typeface="Arial" panose="020B0604020202020204" pitchFamily="34" charset="0"/>
              <a:buChar char="•"/>
            </a:pPr>
            <a:r>
              <a:rPr lang="en-US" sz="2400" u="sng">
                <a:latin typeface="Calibri"/>
                <a:ea typeface="Calibri"/>
                <a:cs typeface="Calibri"/>
              </a:rPr>
              <a:t>Step Two: </a:t>
            </a:r>
            <a:r>
              <a:rPr lang="en-US" sz="2400">
                <a:latin typeface="Calibri"/>
                <a:ea typeface="Calibri"/>
                <a:cs typeface="Calibri"/>
              </a:rPr>
              <a:t>Complete the FAFSA application online.</a:t>
            </a:r>
          </a:p>
          <a:p>
            <a:pPr marL="76835" indent="0" algn="l">
              <a:buNone/>
            </a:pPr>
            <a:r>
              <a:rPr lang="en-US" sz="2400">
                <a:latin typeface="Calibri"/>
                <a:ea typeface="Calibri"/>
                <a:cs typeface="Calibri"/>
              </a:rPr>
              <a:t> **Student begins application first and invites the parent. Parent receives invite email.</a:t>
            </a:r>
          </a:p>
          <a:p>
            <a:pPr marL="76835" indent="0" algn="l">
              <a:buNone/>
            </a:pPr>
            <a:endParaRPr lang="en-US" sz="2400">
              <a:latin typeface="Calibri"/>
              <a:ea typeface="Calibri"/>
              <a:cs typeface="Calibri"/>
            </a:endParaRPr>
          </a:p>
          <a:p>
            <a:pPr marL="305435" indent="-305435" algn="l"/>
            <a:r>
              <a:rPr lang="en-US" sz="2400" u="sng">
                <a:latin typeface="Calibri"/>
                <a:ea typeface="Calibri"/>
                <a:cs typeface="Calibri"/>
              </a:rPr>
              <a:t>Important Dates:</a:t>
            </a:r>
          </a:p>
          <a:p>
            <a:pPr marL="305435" indent="-228600" algn="l"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October 1</a:t>
            </a:r>
            <a:r>
              <a:rPr lang="en-US" sz="2400" baseline="30000">
                <a:latin typeface="Calibri"/>
                <a:ea typeface="Calibri"/>
                <a:cs typeface="Calibri"/>
              </a:rPr>
              <a:t>st</a:t>
            </a:r>
            <a:r>
              <a:rPr lang="en-US" sz="2400">
                <a:latin typeface="Calibri"/>
                <a:ea typeface="Calibri"/>
                <a:cs typeface="Calibri"/>
              </a:rPr>
              <a:t>- FAFSA Opens</a:t>
            </a:r>
          </a:p>
          <a:p>
            <a:pPr marL="305435" indent="-228600" algn="l">
              <a:buFont typeface="Arial" panose="020B0604020202020204" pitchFamily="34" charset="0"/>
              <a:buChar char="•"/>
            </a:pPr>
            <a:r>
              <a:rPr lang="en-US" sz="2400">
                <a:latin typeface="Calibri"/>
                <a:ea typeface="Calibri"/>
                <a:cs typeface="Calibri"/>
              </a:rPr>
              <a:t>December 1</a:t>
            </a:r>
            <a:r>
              <a:rPr lang="en-US" sz="2400" baseline="30000">
                <a:latin typeface="Calibri"/>
                <a:ea typeface="Calibri"/>
                <a:cs typeface="Calibri"/>
              </a:rPr>
              <a:t>st</a:t>
            </a:r>
            <a:r>
              <a:rPr lang="en-US" sz="2400">
                <a:latin typeface="Calibri"/>
                <a:ea typeface="Calibri"/>
                <a:cs typeface="Calibri"/>
              </a:rPr>
              <a:t>- FAFSA priority deadline </a:t>
            </a:r>
          </a:p>
          <a:p>
            <a:pPr marL="305435" indent="-228600" algn="l">
              <a:buFont typeface="Arial" panose="020B0604020202020204" pitchFamily="34" charset="0"/>
              <a:buChar char="•"/>
            </a:pPr>
            <a:r>
              <a:rPr lang="en-US" sz="300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to access the FAFSA site.</a:t>
            </a:r>
            <a:endParaRPr lang="en-US" sz="3000">
              <a:solidFill>
                <a:schemeClr val="tx2">
                  <a:lumMod val="60000"/>
                  <a:lumOff val="40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074" name="Picture 2" descr="FAFSA (Free Application for Federal Student Aid) text on graduation cap and money - financial aid concept FAFSA (Free Application for Federal Student Aid) text on graduation cap and money -- financial aid concept fafsa stock pictures, royalty-free photos &amp; images">
            <a:extLst>
              <a:ext uri="{FF2B5EF4-FFF2-40B4-BE49-F238E27FC236}">
                <a16:creationId xmlns:a16="http://schemas.microsoft.com/office/drawing/2014/main" id="{DDF60B6B-5084-FDC5-7D72-5A40923D5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25" y="2709000"/>
            <a:ext cx="6332836" cy="3812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9573C7-68C2-6678-264B-3DF89B3E4A82}"/>
              </a:ext>
            </a:extLst>
          </p:cNvPr>
          <p:cNvSpPr txBox="1"/>
          <p:nvPr/>
        </p:nvSpPr>
        <p:spPr>
          <a:xfrm>
            <a:off x="108857" y="559525"/>
            <a:ext cx="7108372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200" b="1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FAFSA-</a:t>
            </a:r>
            <a:r>
              <a:rPr lang="en-US" sz="2000" b="1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Free Application for Federal Student Aid</a:t>
            </a:r>
            <a:br>
              <a:rPr lang="en-US" sz="2400" i="1">
                <a:latin typeface="Calibri"/>
                <a:ea typeface="Calibri"/>
                <a:cs typeface="Calibri"/>
              </a:rPr>
            </a:br>
            <a:endParaRPr lang="en-US" sz="2400" i="1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</a:endParaRPr>
          </a:p>
          <a:p>
            <a:r>
              <a:rPr lang="en-US" sz="2400" b="1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Why FAFSA? </a:t>
            </a:r>
            <a:br>
              <a:rPr lang="en-US" sz="2400" i="1">
                <a:latin typeface="Calibri"/>
                <a:ea typeface="Calibri"/>
                <a:cs typeface="Calibri"/>
              </a:rPr>
            </a:br>
            <a:r>
              <a:rPr lang="en-US" sz="2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This is how you get a student loan or grants (free $$$)</a:t>
            </a:r>
            <a:br>
              <a:rPr lang="en-US" sz="2400" i="1">
                <a:latin typeface="Calibri"/>
                <a:ea typeface="Calibri"/>
                <a:cs typeface="Calibri"/>
              </a:rPr>
            </a:br>
            <a:r>
              <a:rPr lang="en-US" sz="2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Required for certain scholarship applications</a:t>
            </a:r>
            <a:r>
              <a:rPr lang="en-US" sz="20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07675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8E9AD2E6-C69D-38CF-D436-8A8CEAB6FB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089775"/>
              </p:ext>
            </p:extLst>
          </p:nvPr>
        </p:nvGraphicFramePr>
        <p:xfrm>
          <a:off x="1240970" y="1545770"/>
          <a:ext cx="10352315" cy="4855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822C76-7466-9113-568C-B1629A3369F1}"/>
              </a:ext>
            </a:extLst>
          </p:cNvPr>
          <p:cNvSpPr txBox="1"/>
          <p:nvPr/>
        </p:nvSpPr>
        <p:spPr>
          <a:xfrm>
            <a:off x="3439886" y="457201"/>
            <a:ext cx="595448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6000" b="1">
                <a:latin typeface="Calibri"/>
                <a:ea typeface="Calibri"/>
                <a:cs typeface="Calibri"/>
              </a:rPr>
              <a:t>FAFSA Process</a:t>
            </a:r>
          </a:p>
        </p:txBody>
      </p:sp>
    </p:spTree>
    <p:extLst>
      <p:ext uri="{BB962C8B-B14F-4D97-AF65-F5344CB8AC3E}">
        <p14:creationId xmlns:p14="http://schemas.microsoft.com/office/powerpoint/2010/main" val="3527266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0F3E78-D8FA-C479-6D1E-024F68F5B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347" y="800581"/>
            <a:ext cx="7321862" cy="566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1743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4C2FE-56B2-4CB7-A796-0F1CA2EF0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027" y="671257"/>
            <a:ext cx="9357865" cy="1041901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400" b="1">
                <a:latin typeface="Calibri"/>
                <a:ea typeface="Calibri"/>
                <a:cs typeface="Calibri"/>
              </a:rPr>
              <a:t>Scholarships</a:t>
            </a:r>
            <a:br>
              <a:rPr lang="en-US" sz="4400" b="1">
                <a:latin typeface="Calibri"/>
                <a:ea typeface="Calibri"/>
                <a:cs typeface="Calibri"/>
              </a:rPr>
            </a:br>
            <a:r>
              <a:rPr lang="en-US" b="1">
                <a:latin typeface="Calibri"/>
                <a:ea typeface="Calibri"/>
                <a:cs typeface="Calibri"/>
              </a:rPr>
              <a:t>(</a:t>
            </a:r>
            <a:r>
              <a:rPr lang="en-US" sz="2400" b="1">
                <a:latin typeface="Calibri"/>
                <a:ea typeface="Calibri"/>
                <a:cs typeface="Calibri"/>
              </a:rPr>
              <a:t>2-year, 4-year, trade schools, and special programs)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21503-FC82-2451-3562-492A914FBD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7564" y="1789043"/>
            <a:ext cx="11449879" cy="5068957"/>
          </a:xfrm>
          <a:solidFill>
            <a:schemeClr val="bg1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200">
                <a:latin typeface="Calibri"/>
                <a:ea typeface="Calibri"/>
                <a:cs typeface="Calibri"/>
              </a:rPr>
              <a:t>Scholarships are available to every student…no matter their GPA! </a:t>
            </a:r>
          </a:p>
          <a:p>
            <a:pPr marL="305435" indent="-305435">
              <a:buFont typeface="Arial" panose="05020102010507070707" pitchFamily="18" charset="2"/>
              <a:buChar char="•"/>
            </a:pPr>
            <a:r>
              <a:rPr lang="en-US" sz="2200" b="1">
                <a:latin typeface="Calibri"/>
                <a:ea typeface="Calibri"/>
                <a:cs typeface="Calibri"/>
              </a:rPr>
              <a:t>Get organized.</a:t>
            </a:r>
            <a:r>
              <a:rPr lang="en-US" sz="2200">
                <a:latin typeface="Calibri"/>
                <a:ea typeface="Calibri"/>
                <a:cs typeface="Calibri"/>
              </a:rPr>
              <a:t> Research scholarships you’re eligible for and keep a list, set time aside every week to work on scholarships.</a:t>
            </a:r>
          </a:p>
          <a:p>
            <a:pPr marL="305435" indent="-305435">
              <a:buFont typeface="Arial" panose="05020102010507070707" pitchFamily="18" charset="2"/>
              <a:buChar char="•"/>
            </a:pPr>
            <a:r>
              <a:rPr lang="en-US" sz="2200" b="1">
                <a:latin typeface="Calibri"/>
                <a:ea typeface="Calibri"/>
                <a:cs typeface="Calibri"/>
              </a:rPr>
              <a:t>Start close to home.</a:t>
            </a:r>
            <a:r>
              <a:rPr lang="en-US" sz="2200">
                <a:latin typeface="Calibri"/>
                <a:ea typeface="Calibri"/>
                <a:cs typeface="Calibri"/>
              </a:rPr>
              <a:t> Most likely, there will be fewer applicants for local scholarships than national scholarships.</a:t>
            </a:r>
          </a:p>
          <a:p>
            <a:pPr marL="305435" indent="-305435">
              <a:buFont typeface="Arial" panose="05020102010507070707" pitchFamily="18" charset="2"/>
              <a:buChar char="•"/>
            </a:pPr>
            <a:r>
              <a:rPr lang="en-US" sz="2200" b="1">
                <a:latin typeface="Calibri"/>
                <a:ea typeface="Calibri"/>
                <a:cs typeface="Calibri"/>
              </a:rPr>
              <a:t>Apply early for scholarships offered by the campus you plan to attend.</a:t>
            </a:r>
            <a:r>
              <a:rPr lang="en-US" sz="2200">
                <a:latin typeface="Calibri"/>
                <a:ea typeface="Calibri"/>
                <a:cs typeface="Calibri"/>
              </a:rPr>
              <a:t> Campuses offer many scholarships to incoming freshmen.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2200" b="1">
                <a:latin typeface="Calibri"/>
                <a:ea typeface="Calibri"/>
                <a:cs typeface="Calibri"/>
              </a:rPr>
              <a:t>Scholarship search tools and services: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2200"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Helena High Scholarship List- </a:t>
            </a:r>
            <a:r>
              <a:rPr lang="en-US" sz="2200">
                <a:latin typeface="Calibri"/>
                <a:ea typeface="Calibri"/>
                <a:cs typeface="Calibri"/>
              </a:rPr>
              <a:t>online (click the link to access the page)</a:t>
            </a:r>
          </a:p>
          <a:p>
            <a:pPr marL="0" indent="0">
              <a:buFont typeface="Wingdings 2" panose="05020102010507070707" pitchFamily="18" charset="2"/>
              <a:buNone/>
            </a:pPr>
            <a:r>
              <a:rPr lang="en-US" sz="220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Reach Higher Montana</a:t>
            </a:r>
            <a:r>
              <a:rPr lang="en-US" sz="22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 </a:t>
            </a:r>
          </a:p>
          <a:p>
            <a:pPr marL="0" indent="0">
              <a:buNone/>
            </a:pPr>
            <a:r>
              <a:rPr lang="en-US" sz="2200">
                <a:solidFill>
                  <a:schemeClr val="tx1"/>
                </a:solidFill>
                <a:latin typeface="Calibri"/>
                <a:ea typeface="Calibri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Level All</a:t>
            </a: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253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C7CFD3-DE8E-0D17-2278-CF7C86978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74"/>
            <a:ext cx="12192000" cy="6851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311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591751-9714-3D4D-1C07-BD471325C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25"/>
            <a:ext cx="12192000" cy="685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0809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>
            <a:extLst>
              <a:ext uri="{FF2B5EF4-FFF2-40B4-BE49-F238E27FC236}">
                <a16:creationId xmlns:a16="http://schemas.microsoft.com/office/drawing/2014/main" id="{A70ABCC5-4EB6-4CA6-B75B-2471A8F6A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372" y="669753"/>
            <a:ext cx="5987449" cy="86649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Calibri"/>
              </a:rPr>
              <a:t>Stay Connected!</a:t>
            </a:r>
            <a:endParaRPr lang="en-US" sz="4400" b="1">
              <a:latin typeface="Calibri"/>
              <a:ea typeface="Calibri"/>
              <a:cs typeface="Calibri"/>
            </a:endParaRPr>
          </a:p>
        </p:txBody>
      </p:sp>
      <p:sp>
        <p:nvSpPr>
          <p:cNvPr id="96259" name="TextBox 3">
            <a:extLst>
              <a:ext uri="{FF2B5EF4-FFF2-40B4-BE49-F238E27FC236}">
                <a16:creationId xmlns:a16="http://schemas.microsoft.com/office/drawing/2014/main" id="{149A6B28-01B4-46B7-B3B9-E320F5CEA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4218" y="2232536"/>
            <a:ext cx="8183563" cy="4108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2000">
                <a:solidFill>
                  <a:srgbClr val="5A4D5A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>
                <a:solidFill>
                  <a:srgbClr val="5A4D5A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600" i="1">
                <a:solidFill>
                  <a:srgbClr val="5A4D5A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>
                <a:solidFill>
                  <a:srgbClr val="5A4D5A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111000"/>
              </a:lnSpc>
              <a:spcBef>
                <a:spcPts val="925"/>
              </a:spcBef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111000"/>
              </a:lnSpc>
              <a:spcBef>
                <a:spcPts val="925"/>
              </a:spcBef>
              <a:spcAft>
                <a:spcPct val="0"/>
              </a:spcAft>
              <a:buFont typeface="Corbel" panose="020B0503020204020204" pitchFamily="34" charset="0"/>
              <a:buChar char="–"/>
              <a:defRPr sz="1400" i="1">
                <a:solidFill>
                  <a:srgbClr val="5A4D5A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Senior TEAMS Page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9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Web Page- </a:t>
            </a: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www.hhs.helenaschools.org</a:t>
            </a:r>
            <a:endParaRPr lang="en-US" altLang="en-US" sz="29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9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Facebook- Helena High School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9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Instagram – @helenahighschoolbengals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290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90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Bengal Happenings</a:t>
            </a:r>
          </a:p>
        </p:txBody>
      </p:sp>
      <p:pic>
        <p:nvPicPr>
          <p:cNvPr id="68612" name="Picture 2">
            <a:extLst>
              <a:ext uri="{FF2B5EF4-FFF2-40B4-BE49-F238E27FC236}">
                <a16:creationId xmlns:a16="http://schemas.microsoft.com/office/drawing/2014/main" id="{55E63DD1-E91F-49BE-A1FF-A05436BD549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3041" y="2098214"/>
            <a:ext cx="2946400" cy="16097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" name="Picture 7" descr="Instagram - Wikipedia">
            <a:extLst>
              <a:ext uri="{FF2B5EF4-FFF2-40B4-BE49-F238E27FC236}">
                <a16:creationId xmlns:a16="http://schemas.microsoft.com/office/drawing/2014/main" id="{18BA855D-E7A7-A1BB-F2D9-860A6F65F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581" y="2016360"/>
            <a:ext cx="1955104" cy="195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847" name="Rectangle 35846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 descr="A large crowd of people&#10;&#10;Description automatically generated">
            <a:extLst>
              <a:ext uri="{FF2B5EF4-FFF2-40B4-BE49-F238E27FC236}">
                <a16:creationId xmlns:a16="http://schemas.microsoft.com/office/drawing/2014/main" id="{946204D7-EC81-4FEE-B82D-4D838E95E7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6"/>
          <a:stretch>
            <a:fillRect/>
          </a:stretch>
        </p:blipFill>
        <p:spPr>
          <a:xfrm>
            <a:off x="-9626" y="10"/>
            <a:ext cx="9947062" cy="6857990"/>
          </a:xfrm>
          <a:prstGeom prst="rect">
            <a:avLst/>
          </a:prstGeom>
        </p:spPr>
      </p:pic>
      <p:sp>
        <p:nvSpPr>
          <p:cNvPr id="35849" name="Freeform: Shape 35848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35851" name="Freeform: Shape 35850">
            <a:extLst>
              <a:ext uri="{FF2B5EF4-FFF2-40B4-BE49-F238E27FC236}">
                <a16:creationId xmlns:a16="http://schemas.microsoft.com/office/drawing/2014/main" id="{F9EC3F91-A75C-4F74-867E-E4C28C135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8226" y="0"/>
            <a:ext cx="5043774" cy="6858000"/>
          </a:xfrm>
          <a:custGeom>
            <a:avLst/>
            <a:gdLst>
              <a:gd name="connsiteX0" fmla="*/ 1648981 w 5043774"/>
              <a:gd name="connsiteY0" fmla="*/ 0 h 6858000"/>
              <a:gd name="connsiteX1" fmla="*/ 2759699 w 5043774"/>
              <a:gd name="connsiteY1" fmla="*/ 0 h 6858000"/>
              <a:gd name="connsiteX2" fmla="*/ 3379301 w 5043774"/>
              <a:gd name="connsiteY2" fmla="*/ 0 h 6858000"/>
              <a:gd name="connsiteX3" fmla="*/ 3552342 w 5043774"/>
              <a:gd name="connsiteY3" fmla="*/ 0 h 6858000"/>
              <a:gd name="connsiteX4" fmla="*/ 4617166 w 5043774"/>
              <a:gd name="connsiteY4" fmla="*/ 0 h 6858000"/>
              <a:gd name="connsiteX5" fmla="*/ 4786130 w 5043774"/>
              <a:gd name="connsiteY5" fmla="*/ 0 h 6858000"/>
              <a:gd name="connsiteX6" fmla="*/ 4980168 w 5043774"/>
              <a:gd name="connsiteY6" fmla="*/ 0 h 6858000"/>
              <a:gd name="connsiteX7" fmla="*/ 5043774 w 5043774"/>
              <a:gd name="connsiteY7" fmla="*/ 0 h 6858000"/>
              <a:gd name="connsiteX8" fmla="*/ 5043774 w 5043774"/>
              <a:gd name="connsiteY8" fmla="*/ 6858000 h 6858000"/>
              <a:gd name="connsiteX9" fmla="*/ 4980168 w 5043774"/>
              <a:gd name="connsiteY9" fmla="*/ 6858000 h 6858000"/>
              <a:gd name="connsiteX10" fmla="*/ 4786130 w 5043774"/>
              <a:gd name="connsiteY10" fmla="*/ 6858000 h 6858000"/>
              <a:gd name="connsiteX11" fmla="*/ 4617166 w 5043774"/>
              <a:gd name="connsiteY11" fmla="*/ 6858000 h 6858000"/>
              <a:gd name="connsiteX12" fmla="*/ 3552342 w 5043774"/>
              <a:gd name="connsiteY12" fmla="*/ 6858000 h 6858000"/>
              <a:gd name="connsiteX13" fmla="*/ 3379301 w 5043774"/>
              <a:gd name="connsiteY13" fmla="*/ 6858000 h 6858000"/>
              <a:gd name="connsiteX14" fmla="*/ 2759699 w 5043774"/>
              <a:gd name="connsiteY14" fmla="*/ 6858000 h 6858000"/>
              <a:gd name="connsiteX15" fmla="*/ 2542782 w 5043774"/>
              <a:gd name="connsiteY15" fmla="*/ 6858000 h 6858000"/>
              <a:gd name="connsiteX16" fmla="*/ 2429239 w 5043774"/>
              <a:gd name="connsiteY16" fmla="*/ 6780599 h 6858000"/>
              <a:gd name="connsiteX17" fmla="*/ 1904328 w 5043774"/>
              <a:gd name="connsiteY17" fmla="*/ 6374814 h 6858000"/>
              <a:gd name="connsiteX18" fmla="*/ 0 w 5043774"/>
              <a:gd name="connsiteY18" fmla="*/ 3621656 h 6858000"/>
              <a:gd name="connsiteX19" fmla="*/ 1626503 w 5043774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043774" h="6858000">
                <a:moveTo>
                  <a:pt x="1648981" y="0"/>
                </a:moveTo>
                <a:lnTo>
                  <a:pt x="2759699" y="0"/>
                </a:lnTo>
                <a:lnTo>
                  <a:pt x="3379301" y="0"/>
                </a:lnTo>
                <a:lnTo>
                  <a:pt x="3552342" y="0"/>
                </a:lnTo>
                <a:lnTo>
                  <a:pt x="4617166" y="0"/>
                </a:lnTo>
                <a:lnTo>
                  <a:pt x="4786130" y="0"/>
                </a:lnTo>
                <a:lnTo>
                  <a:pt x="4980168" y="0"/>
                </a:lnTo>
                <a:lnTo>
                  <a:pt x="5043774" y="0"/>
                </a:lnTo>
                <a:lnTo>
                  <a:pt x="5043774" y="6858000"/>
                </a:lnTo>
                <a:lnTo>
                  <a:pt x="4980168" y="6858000"/>
                </a:lnTo>
                <a:lnTo>
                  <a:pt x="4786130" y="6858000"/>
                </a:lnTo>
                <a:lnTo>
                  <a:pt x="4617166" y="6858000"/>
                </a:lnTo>
                <a:lnTo>
                  <a:pt x="3552342" y="6858000"/>
                </a:lnTo>
                <a:lnTo>
                  <a:pt x="3379301" y="6858000"/>
                </a:lnTo>
                <a:lnTo>
                  <a:pt x="2759699" y="6858000"/>
                </a:lnTo>
                <a:lnTo>
                  <a:pt x="2542782" y="6858000"/>
                </a:lnTo>
                <a:lnTo>
                  <a:pt x="2429239" y="6780599"/>
                </a:lnTo>
                <a:cubicBezTo>
                  <a:pt x="2252641" y="6653108"/>
                  <a:pt x="2079285" y="6515397"/>
                  <a:pt x="1904328" y="6374814"/>
                </a:cubicBezTo>
                <a:cubicBezTo>
                  <a:pt x="943579" y="5602839"/>
                  <a:pt x="0" y="4969131"/>
                  <a:pt x="0" y="3621656"/>
                </a:cubicBezTo>
                <a:cubicBezTo>
                  <a:pt x="0" y="2093192"/>
                  <a:pt x="582912" y="754641"/>
                  <a:pt x="1626503" y="14997"/>
                </a:cubicBezTo>
                <a:close/>
              </a:path>
            </a:pathLst>
          </a:cu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35853" name="Freeform: Shape 35852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27E6B0-C3BE-37D4-9C11-5EA73BEEB6AF}"/>
              </a:ext>
            </a:extLst>
          </p:cNvPr>
          <p:cNvSpPr/>
          <p:nvPr/>
        </p:nvSpPr>
        <p:spPr>
          <a:xfrm>
            <a:off x="7315199" y="1850512"/>
            <a:ext cx="4876495" cy="8690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>
                <a:ln/>
                <a:solidFill>
                  <a:srgbClr val="990033"/>
                </a:solidFill>
                <a:latin typeface="Calibri"/>
                <a:ea typeface="Calibri"/>
                <a:cs typeface="Calibri"/>
              </a:rPr>
              <a:t>GRADUATION!!!</a:t>
            </a:r>
            <a:endParaRPr lang="en-US" sz="5400" b="1" cap="none" spc="0">
              <a:ln/>
              <a:solidFill>
                <a:srgbClr val="990033"/>
              </a:solidFill>
              <a:effectLst/>
              <a:latin typeface="Calibri"/>
              <a:ea typeface="Calibri"/>
              <a:cs typeface="Calibri"/>
            </a:endParaRPr>
          </a:p>
        </p:txBody>
      </p:sp>
      <p:sp>
        <p:nvSpPr>
          <p:cNvPr id="35842" name="Rectangle 4">
            <a:extLst>
              <a:ext uri="{FF2B5EF4-FFF2-40B4-BE49-F238E27FC236}">
                <a16:creationId xmlns:a16="http://schemas.microsoft.com/office/drawing/2014/main" id="{778D130A-52F2-4EC3-BF54-7FF153B2427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593378" y="2722730"/>
            <a:ext cx="4326281" cy="2121327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en-US" altLang="en-US" sz="1200"/>
          </a:p>
          <a:p>
            <a:pPr marL="0" indent="0">
              <a:buNone/>
            </a:pPr>
            <a:r>
              <a:rPr lang="en-US" altLang="en-US" sz="4400" b="1">
                <a:solidFill>
                  <a:srgbClr val="990033"/>
                </a:solidFill>
              </a:rPr>
              <a:t>Saturday, June 5</a:t>
            </a:r>
            <a:r>
              <a:rPr lang="en-US" altLang="en-US" sz="4400" b="1" baseline="30000">
                <a:solidFill>
                  <a:srgbClr val="990033"/>
                </a:solidFill>
              </a:rPr>
              <a:t>th</a:t>
            </a:r>
            <a:endParaRPr lang="en-US" altLang="en-US" sz="4400" b="1" baseline="30000">
              <a:solidFill>
                <a:srgbClr val="990033"/>
              </a:solidFill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4400" b="1">
                <a:solidFill>
                  <a:srgbClr val="990033"/>
                </a:solidFill>
                <a:ea typeface="Calibri"/>
                <a:cs typeface="Calibri"/>
              </a:rPr>
              <a:t>11:30 AM</a:t>
            </a:r>
          </a:p>
          <a:p>
            <a:pPr marL="0" indent="0">
              <a:buNone/>
            </a:pPr>
            <a:r>
              <a:rPr lang="en-US" sz="4400" b="1">
                <a:solidFill>
                  <a:srgbClr val="990033"/>
                </a:solidFill>
                <a:ea typeface="Calibri"/>
                <a:cs typeface="Calibri"/>
              </a:rPr>
              <a:t>Carroll College</a:t>
            </a:r>
          </a:p>
        </p:txBody>
      </p:sp>
    </p:spTree>
    <p:extLst>
      <p:ext uri="{BB962C8B-B14F-4D97-AF65-F5344CB8AC3E}">
        <p14:creationId xmlns:p14="http://schemas.microsoft.com/office/powerpoint/2010/main" val="4186028752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2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852538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89DD8D75F8B547A491D6AF55FE7E58" ma:contentTypeVersion="13" ma:contentTypeDescription="Create a new document." ma:contentTypeScope="" ma:versionID="87a3b3ab0bb81f8645c6b67d33e8d731">
  <xsd:schema xmlns:xsd="http://www.w3.org/2001/XMLSchema" xmlns:xs="http://www.w3.org/2001/XMLSchema" xmlns:p="http://schemas.microsoft.com/office/2006/metadata/properties" xmlns:ns3="e2ad0d57-92b6-4005-af8f-b196560bab56" xmlns:ns4="8f2dca4f-c408-43ad-95b7-ff110ae6d6e4" targetNamespace="http://schemas.microsoft.com/office/2006/metadata/properties" ma:root="true" ma:fieldsID="1ddcf7986e942d41884a3157c2cecb3b" ns3:_="" ns4:_="">
    <xsd:import namespace="e2ad0d57-92b6-4005-af8f-b196560bab56"/>
    <xsd:import namespace="8f2dca4f-c408-43ad-95b7-ff110ae6d6e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ad0d57-92b6-4005-af8f-b196560bab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2dca4f-c408-43ad-95b7-ff110ae6d6e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CB2554-5D1A-478F-8B20-FF79CF4A658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CA37F-586C-4629-98D5-BE329FAB4E13}">
  <ds:schemaRefs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8f2dca4f-c408-43ad-95b7-ff110ae6d6e4"/>
    <ds:schemaRef ds:uri="e2ad0d57-92b6-4005-af8f-b196560bab56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F1511FE-8D53-4860-B569-D4ADD49FC8C5}">
  <ds:schemaRefs>
    <ds:schemaRef ds:uri="8f2dca4f-c408-43ad-95b7-ff110ae6d6e4"/>
    <ds:schemaRef ds:uri="e2ad0d57-92b6-4005-af8f-b196560bab5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1922</Words>
  <Application>Microsoft Macintosh PowerPoint</Application>
  <PresentationFormat>Widescreen</PresentationFormat>
  <Paragraphs>235</Paragraphs>
  <Slides>36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9" baseType="lpstr">
      <vt:lpstr>Meiryo</vt:lpstr>
      <vt:lpstr>Arial</vt:lpstr>
      <vt:lpstr>Arial Black</vt:lpstr>
      <vt:lpstr>Arial,Sans-Serif</vt:lpstr>
      <vt:lpstr>Calibri</vt:lpstr>
      <vt:lpstr>Calibri Light</vt:lpstr>
      <vt:lpstr>Courier New</vt:lpstr>
      <vt:lpstr>Garamond</vt:lpstr>
      <vt:lpstr>Gill Sans MT</vt:lpstr>
      <vt:lpstr>Times New Roman</vt:lpstr>
      <vt:lpstr>Wingdings 2</vt:lpstr>
      <vt:lpstr>Dividend</vt:lpstr>
      <vt:lpstr>Office Theme</vt:lpstr>
      <vt:lpstr>PowerPoint Presentation</vt:lpstr>
      <vt:lpstr>PowerPoint Presentation</vt:lpstr>
      <vt:lpstr>Linden Howard-Murphy Counselor: A-G  (406) 324-2227  lhowardmurphy@helenaschools.org    </vt:lpstr>
      <vt:lpstr>PowerPoint Presentation</vt:lpstr>
      <vt:lpstr>Class of 2025 End Of Year Survey</vt:lpstr>
      <vt:lpstr>ACT &amp; SAT Placement Information:  </vt:lpstr>
      <vt:lpstr>PowerPoint Presentation</vt:lpstr>
      <vt:lpstr>ACT Prep for a retake </vt:lpstr>
      <vt:lpstr>Looking out-of-state?</vt:lpstr>
      <vt:lpstr>PowerPoint Presentation</vt:lpstr>
      <vt:lpstr>Advanced Placement (AP)</vt:lpstr>
      <vt:lpstr>AP Course Transfer Credits</vt:lpstr>
      <vt:lpstr>Joe Michaud Counselor: O-Z  (406) 324-2223  jmichaud@helenaschools.org  7 </vt:lpstr>
      <vt:lpstr>High School Graduation Requirements</vt:lpstr>
      <vt:lpstr>PowerPoint Presentation</vt:lpstr>
      <vt:lpstr>PowerPoint Presentation</vt:lpstr>
      <vt:lpstr> Is your Legal NAME correct on your transcript?   Does it match your driver’s license/birth certificate?  The name on your transcript will be the name on your diploma. </vt:lpstr>
      <vt:lpstr>Transcript Requests</vt:lpstr>
      <vt:lpstr>Dual Credit: Dual Credit Forms &amp; Information | Helena High School (helenaschools.org) * Registration took place for fall on 9/10 &amp; 9/11 * One, Two, Free - students can take two classes up to 6 credits for free * approximately $60.00 per credit after 6 free credits * 15 courses offered at HHS for DC through Helena College * In addition, DC courses offered in drafting through Gallatin College, culinary through Missoula College and MSU, personal finance through Miles City College, and business through University of Iowa.  Welding through MSU-Northern. </vt:lpstr>
      <vt:lpstr>PowerPoint Presentation</vt:lpstr>
      <vt:lpstr>Yearbook Photo &amp; Ads</vt:lpstr>
      <vt:lpstr>PowerPoint Presentation</vt:lpstr>
      <vt:lpstr>PowerPoint Presentation</vt:lpstr>
      <vt:lpstr> jake troyer  career resource assistant  (406) 324-2225  jtroyer@helenaschools.org</vt:lpstr>
      <vt:lpstr>PowerPoint Presentation</vt:lpstr>
      <vt:lpstr>College Application Week</vt:lpstr>
      <vt:lpstr>College &amp; Recruiter Visits:</vt:lpstr>
      <vt:lpstr>APPLY montana</vt:lpstr>
      <vt:lpstr>F (Free Application for Federal Student Aid)  Why FAFSA?  This is how you get a student loan or grant. Required for certain scholarship applications.</vt:lpstr>
      <vt:lpstr>PowerPoint Presentation</vt:lpstr>
      <vt:lpstr>PowerPoint Presentation</vt:lpstr>
      <vt:lpstr>Scholarships (2-year, 4-year, trade schools, and special programs)</vt:lpstr>
      <vt:lpstr>PowerPoint Presentation</vt:lpstr>
      <vt:lpstr>PowerPoint Presentation</vt:lpstr>
      <vt:lpstr>Stay Connected!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Staldine, Ellaina</dc:creator>
  <cp:lastModifiedBy>Michaud, Joseph</cp:lastModifiedBy>
  <cp:revision>1</cp:revision>
  <cp:lastPrinted>2024-01-23T17:16:23Z</cp:lastPrinted>
  <dcterms:created xsi:type="dcterms:W3CDTF">2021-01-20T19:35:11Z</dcterms:created>
  <dcterms:modified xsi:type="dcterms:W3CDTF">2026-09-15T18:01:07Z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0x010100B889DD8D75F8B547A491D6AF55FE7E58</vt:lpwstr>
  </property>
</Properties>
</file>